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9" r:id="rId3"/>
    <p:sldId id="261" r:id="rId4"/>
    <p:sldId id="395" r:id="rId5"/>
    <p:sldId id="396" r:id="rId6"/>
    <p:sldId id="398" r:id="rId7"/>
    <p:sldId id="399" r:id="rId8"/>
    <p:sldId id="400" r:id="rId9"/>
    <p:sldId id="397" r:id="rId10"/>
    <p:sldId id="401" r:id="rId11"/>
    <p:sldId id="288" r:id="rId12"/>
    <p:sldId id="402" r:id="rId13"/>
    <p:sldId id="403" r:id="rId14"/>
    <p:sldId id="404" r:id="rId15"/>
    <p:sldId id="407" r:id="rId16"/>
    <p:sldId id="406" r:id="rId17"/>
    <p:sldId id="426" r:id="rId18"/>
    <p:sldId id="408" r:id="rId19"/>
    <p:sldId id="433" r:id="rId20"/>
    <p:sldId id="434" r:id="rId21"/>
    <p:sldId id="437" r:id="rId22"/>
    <p:sldId id="436" r:id="rId23"/>
    <p:sldId id="435" r:id="rId24"/>
    <p:sldId id="432" r:id="rId25"/>
    <p:sldId id="438" r:id="rId26"/>
    <p:sldId id="441" r:id="rId27"/>
    <p:sldId id="440" r:id="rId28"/>
    <p:sldId id="439" r:id="rId29"/>
    <p:sldId id="428" r:id="rId30"/>
    <p:sldId id="429" r:id="rId31"/>
    <p:sldId id="290" r:id="rId32"/>
    <p:sldId id="356" r:id="rId33"/>
    <p:sldId id="409" r:id="rId34"/>
    <p:sldId id="357" r:id="rId35"/>
    <p:sldId id="411" r:id="rId36"/>
    <p:sldId id="410" r:id="rId37"/>
    <p:sldId id="412" r:id="rId38"/>
    <p:sldId id="358" r:id="rId39"/>
    <p:sldId id="413" r:id="rId40"/>
    <p:sldId id="359" r:id="rId41"/>
    <p:sldId id="472" r:id="rId42"/>
    <p:sldId id="414" r:id="rId43"/>
    <p:sldId id="415" r:id="rId44"/>
    <p:sldId id="473" r:id="rId45"/>
    <p:sldId id="474" r:id="rId46"/>
    <p:sldId id="442" r:id="rId47"/>
    <p:sldId id="443" r:id="rId48"/>
    <p:sldId id="360" r:id="rId49"/>
    <p:sldId id="361" r:id="rId50"/>
    <p:sldId id="362" r:id="rId51"/>
    <p:sldId id="416" r:id="rId52"/>
    <p:sldId id="417" r:id="rId53"/>
    <p:sldId id="446" r:id="rId54"/>
    <p:sldId id="452" r:id="rId55"/>
    <p:sldId id="453" r:id="rId56"/>
    <p:sldId id="470" r:id="rId57"/>
    <p:sldId id="451" r:id="rId58"/>
    <p:sldId id="447" r:id="rId59"/>
    <p:sldId id="450" r:id="rId60"/>
    <p:sldId id="449" r:id="rId61"/>
    <p:sldId id="445" r:id="rId62"/>
    <p:sldId id="471" r:id="rId63"/>
    <p:sldId id="363" r:id="rId64"/>
    <p:sldId id="418" r:id="rId65"/>
    <p:sldId id="422" r:id="rId66"/>
    <p:sldId id="423" r:id="rId67"/>
    <p:sldId id="424" r:id="rId68"/>
    <p:sldId id="425" r:id="rId69"/>
    <p:sldId id="364" r:id="rId70"/>
    <p:sldId id="444" r:id="rId71"/>
    <p:sldId id="430" r:id="rId72"/>
    <p:sldId id="419" r:id="rId73"/>
    <p:sldId id="421" r:id="rId74"/>
    <p:sldId id="420" r:id="rId75"/>
    <p:sldId id="454" r:id="rId76"/>
    <p:sldId id="456" r:id="rId77"/>
    <p:sldId id="455" r:id="rId78"/>
    <p:sldId id="457" r:id="rId79"/>
    <p:sldId id="459" r:id="rId80"/>
    <p:sldId id="458" r:id="rId81"/>
    <p:sldId id="460" r:id="rId82"/>
    <p:sldId id="461" r:id="rId83"/>
    <p:sldId id="462" r:id="rId84"/>
    <p:sldId id="463" r:id="rId85"/>
    <p:sldId id="464" r:id="rId86"/>
    <p:sldId id="466" r:id="rId87"/>
    <p:sldId id="465" r:id="rId88"/>
    <p:sldId id="467" r:id="rId89"/>
    <p:sldId id="468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2" autoAdjust="0"/>
    <p:restoredTop sz="88897" autoAdjust="0"/>
  </p:normalViewPr>
  <p:slideViewPr>
    <p:cSldViewPr snapToGrid="0">
      <p:cViewPr varScale="1">
        <p:scale>
          <a:sx n="109" d="100"/>
          <a:sy n="109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https://sonstory.tistory.com/70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98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2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adagrad</a:t>
            </a:r>
            <a:r>
              <a:rPr lang="ko-KR" altLang="en-US" dirty="0" smtClean="0"/>
              <a:t>는 점점 할수록 나누면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만들어서 초기에 일단 </a:t>
            </a:r>
            <a:r>
              <a:rPr lang="ko-KR" altLang="en-US" dirty="0" err="1" smtClean="0"/>
              <a:t>크게해놓은건가</a:t>
            </a:r>
            <a:r>
              <a:rPr lang="ko-KR" altLang="en-US" dirty="0" smtClean="0"/>
              <a:t> 싶고</a:t>
            </a:r>
            <a:endParaRPr lang="en-US" altLang="ko-KR" dirty="0" smtClean="0"/>
          </a:p>
          <a:p>
            <a:r>
              <a:rPr lang="en-US" altLang="ko-KR" dirty="0" err="1" smtClean="0"/>
              <a:t>adam</a:t>
            </a:r>
            <a:r>
              <a:rPr lang="ko-KR" altLang="en-US" dirty="0" smtClean="0"/>
              <a:t>이랑 </a:t>
            </a:r>
            <a:r>
              <a:rPr lang="en-US" altLang="ko-KR" dirty="0" smtClean="0"/>
              <a:t>momentum</a:t>
            </a:r>
            <a:r>
              <a:rPr lang="ko-KR" altLang="en-US" dirty="0" smtClean="0"/>
              <a:t>은 일단 기본적으로 </a:t>
            </a:r>
            <a:r>
              <a:rPr lang="en-US" altLang="ko-KR" dirty="0" err="1" smtClean="0"/>
              <a:t>lr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이어도 관성이 움직이 지속시키니까 작게 </a:t>
            </a:r>
            <a:r>
              <a:rPr lang="ko-KR" altLang="en-US" dirty="0" err="1" smtClean="0"/>
              <a:t>한건가</a:t>
            </a:r>
            <a:r>
              <a:rPr lang="ko-KR" altLang="en-US" dirty="0" smtClean="0"/>
              <a:t> 싶고</a:t>
            </a:r>
            <a:r>
              <a:rPr lang="en-US" altLang="ko-KR" dirty="0" smtClean="0"/>
              <a:t>..</a:t>
            </a:r>
          </a:p>
          <a:p>
            <a:r>
              <a:rPr lang="en-US" altLang="ko-KR" dirty="0" err="1" smtClean="0"/>
              <a:t>sgd</a:t>
            </a:r>
            <a:r>
              <a:rPr lang="ko-KR" altLang="en-US" dirty="0" smtClean="0"/>
              <a:t>는</a:t>
            </a:r>
            <a:r>
              <a:rPr lang="ko-KR" altLang="en-US" baseline="0" dirty="0" smtClean="0"/>
              <a:t> 왔다갔다하느라 진도 느리니까 일단 빠르게 하라고 높게 </a:t>
            </a:r>
            <a:r>
              <a:rPr lang="ko-KR" altLang="en-US" baseline="0" dirty="0" err="1" smtClean="0"/>
              <a:t>준건가</a:t>
            </a:r>
            <a:r>
              <a:rPr lang="ko-KR" altLang="en-US" baseline="0" dirty="0" smtClean="0"/>
              <a:t> 싶다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subplot(row, col, </a:t>
            </a:r>
            <a:r>
              <a:rPr lang="en-US" altLang="ko-KR" baseline="0" dirty="0" err="1" smtClean="0"/>
              <a:t>idx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수임 수</a:t>
            </a:r>
            <a:r>
              <a:rPr lang="en-US" altLang="ko-KR" baseline="0" dirty="0" smtClean="0"/>
              <a:t>!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1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61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아담이 모멘텀같이 </a:t>
            </a:r>
            <a:r>
              <a:rPr lang="ko-KR" altLang="en-US" dirty="0" err="1" smtClean="0"/>
              <a:t>공굴러가는듯하지만</a:t>
            </a:r>
            <a:r>
              <a:rPr lang="ko-KR" altLang="en-US" dirty="0" smtClean="0"/>
              <a:t> 흔들림이 적다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https://steadiness-193.tistory.com/174 - </a:t>
            </a:r>
            <a:r>
              <a:rPr lang="ko-KR" altLang="en-US" dirty="0" err="1" smtClean="0"/>
              <a:t>간격조절법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이거찐</a:t>
            </a:r>
            <a:endParaRPr lang="en-US" altLang="ko-KR" dirty="0" smtClean="0"/>
          </a:p>
          <a:p>
            <a:r>
              <a:rPr lang="en-US" altLang="ko-KR" dirty="0" smtClean="0"/>
              <a:t>https://tempdev.tistory.com/35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wspace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subplot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간격을 조정한다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fig, axs = plt.subplots(3,1,constrained_layout=True)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de-DE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= plt.figure(constrained_layout = True) -&gt;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표시됐음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별로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85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아담이 모멘텀같이 </a:t>
            </a:r>
            <a:r>
              <a:rPr lang="ko-KR" altLang="en-US" dirty="0" err="1" smtClean="0"/>
              <a:t>공굴러가는듯하지만</a:t>
            </a:r>
            <a:r>
              <a:rPr lang="ko-KR" altLang="en-US" dirty="0" smtClean="0"/>
              <a:t> 흔들림이 적다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https://tempdev.tistory.com/35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wspace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subplot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간격을 조정한다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fig, axs = plt.subplots(3,1,constrained_layout=True)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de-DE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= plt.figure(constrained_layout = True) -&gt;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표시됐음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ㅠ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84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소스코드있다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4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21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optimizer </a:t>
            </a:r>
            <a:r>
              <a:rPr lang="en-US" altLang="ko-KR" baseline="0" dirty="0" err="1" smtClean="0"/>
              <a:t>dict</a:t>
            </a:r>
            <a:r>
              <a:rPr lang="ko-KR" altLang="en-US" baseline="0" dirty="0" smtClean="0"/>
              <a:t>을 만들어줍니다</a:t>
            </a:r>
            <a:r>
              <a:rPr lang="en-US" altLang="ko-KR" baseline="0" dirty="0" smtClean="0"/>
              <a:t>. – </a:t>
            </a:r>
            <a:r>
              <a:rPr lang="ko-KR" altLang="en-US" baseline="0" dirty="0" smtClean="0"/>
              <a:t>비교해야지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8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4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리스트로 받는 이유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이따가 가중치 초기화에서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매핑때는</a:t>
            </a:r>
            <a:r>
              <a:rPr lang="ko-KR" altLang="en-US" baseline="0" dirty="0" smtClean="0"/>
              <a:t> 클래스 이름으로 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계층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생성시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에 불러왔음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83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weight_decay</a:t>
            </a:r>
            <a:r>
              <a:rPr lang="ko-KR" altLang="en-US" baseline="0" dirty="0" smtClean="0"/>
              <a:t>부분 뒷장에서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12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optimizer </a:t>
            </a:r>
            <a:r>
              <a:rPr lang="en-US" altLang="ko-KR" baseline="0" dirty="0" err="1" smtClean="0"/>
              <a:t>dict</a:t>
            </a:r>
            <a:r>
              <a:rPr lang="ko-KR" altLang="en-US" baseline="0" dirty="0" smtClean="0"/>
              <a:t>을 만들어줍니다</a:t>
            </a:r>
            <a:r>
              <a:rPr lang="en-US" altLang="ko-KR" baseline="0" dirty="0" smtClean="0"/>
              <a:t>. - </a:t>
            </a:r>
            <a:r>
              <a:rPr lang="ko-KR" altLang="en-US" baseline="0" dirty="0" smtClean="0"/>
              <a:t>비교해야지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8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아담이 제일 </a:t>
            </a:r>
            <a:r>
              <a:rPr lang="ko-KR" altLang="en-US" baseline="0" dirty="0" err="1" smtClean="0"/>
              <a:t>빠를줄</a:t>
            </a:r>
            <a:r>
              <a:rPr lang="ko-KR" altLang="en-US" baseline="0" dirty="0" smtClean="0"/>
              <a:t> 알았다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근데 </a:t>
            </a:r>
            <a:r>
              <a:rPr lang="en-US" altLang="ko-KR" baseline="0" dirty="0" err="1" smtClean="0"/>
              <a:t>adaptivegrad</a:t>
            </a:r>
            <a:r>
              <a:rPr lang="ko-KR" altLang="en-US" baseline="0" dirty="0" smtClean="0"/>
              <a:t>가 빨랐고 결국 마지막엔 </a:t>
            </a:r>
            <a:r>
              <a:rPr lang="ko-KR" altLang="en-US" baseline="0" dirty="0" err="1" smtClean="0"/>
              <a:t>다비슷해진다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sgd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빼고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adagrad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adam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나눠주지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65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46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https://ko.linux-console.net/?p=25543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15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https://ko.linux-console.net/?p=25543</a:t>
            </a:r>
          </a:p>
          <a:p>
            <a:r>
              <a:rPr lang="en-US" altLang="ko-KR" baseline="0" dirty="0" smtClean="0"/>
              <a:t>https://kr.mathworks.com/help/signal/ug/kaiser-window.html - </a:t>
            </a:r>
            <a:r>
              <a:rPr lang="ko-KR" altLang="en-US" baseline="0" dirty="0" err="1" smtClean="0"/>
              <a:t>카이저윈도우</a:t>
            </a:r>
            <a:endParaRPr lang="en-US" altLang="ko-KR" baseline="0" dirty="0" smtClean="0"/>
          </a:p>
          <a:p>
            <a:r>
              <a:rPr lang="en-US" altLang="ko-KR" baseline="0" dirty="0" smtClean="0"/>
              <a:t>https://runebook.dev/ko/docs/numpy/reference/generated/numpy.Kaiser</a:t>
            </a:r>
          </a:p>
          <a:p>
            <a:r>
              <a:rPr lang="ko-KR" altLang="en-US" baseline="0" dirty="0" err="1" smtClean="0"/>
              <a:t>컨볼루전</a:t>
            </a:r>
            <a:r>
              <a:rPr lang="ko-KR" altLang="en-US" baseline="0" dirty="0" smtClean="0"/>
              <a:t> </a:t>
            </a:r>
            <a:r>
              <a:rPr lang="de-DE" altLang="ko-KR" baseline="0" dirty="0" smtClean="0"/>
              <a:t>https://brianmcfee.net/dstbook-site/content/ch03-convolution/Modes.html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51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85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월 출판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30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설명은 </a:t>
            </a:r>
            <a:r>
              <a:rPr lang="en-US" altLang="ko-KR" baseline="0" dirty="0" err="1" smtClean="0"/>
              <a:t>matplotlib</a:t>
            </a:r>
            <a:r>
              <a:rPr lang="ko-KR" altLang="en-US" baseline="0" dirty="0" smtClean="0"/>
              <a:t>에서 사용되는 눈금</a:t>
            </a:r>
            <a:r>
              <a:rPr lang="en-US" altLang="ko-KR" baseline="0" dirty="0" smtClean="0"/>
              <a:t>(Locator)</a:t>
            </a:r>
            <a:r>
              <a:rPr lang="ko-KR" altLang="en-US" baseline="0" dirty="0" smtClean="0"/>
              <a:t>에 대한 내용입니다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기본적으로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축에 사용되는 </a:t>
            </a:r>
            <a:r>
              <a:rPr lang="en-US" altLang="ko-KR" baseline="0" dirty="0" smtClean="0"/>
              <a:t>Locator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AutoLocator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Locator</a:t>
            </a:r>
            <a:r>
              <a:rPr lang="ko-KR" altLang="en-US" baseline="0" dirty="0" smtClean="0"/>
              <a:t>는 최대한 </a:t>
            </a:r>
            <a:r>
              <a:rPr lang="en-US" altLang="ko-KR" baseline="0" dirty="0" smtClean="0"/>
              <a:t>'</a:t>
            </a:r>
            <a:r>
              <a:rPr lang="ko-KR" altLang="en-US" baseline="0" dirty="0" smtClean="0"/>
              <a:t>좋은 간격</a:t>
            </a:r>
            <a:r>
              <a:rPr lang="en-US" altLang="ko-KR" baseline="0" dirty="0" smtClean="0"/>
              <a:t>'</a:t>
            </a:r>
            <a:r>
              <a:rPr lang="ko-KR" altLang="en-US" baseline="0" dirty="0" smtClean="0"/>
              <a:t>으로 눈금을 찾으려고 시도합니다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최대 허용 눈금 수에 대한 추정 알고리즘이 포함되어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눈금 레이블에 충분한 공간을 남기도록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기본적으로 눈금 레이블이 두 개 이상 보이도록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AutoLocator</a:t>
            </a:r>
            <a:r>
              <a:rPr lang="ko-KR" altLang="en-US" baseline="0" dirty="0" smtClean="0"/>
              <a:t>는 축의 범위에 따라 적절한 간격으로 눈금을 배치하고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눈금 레이블이 서로 겹치지 않고 충분한 공간이 있는지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하여 그래프를 보기 좋게 만들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6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수도코드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의사코드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흉내내서</a:t>
            </a:r>
            <a:r>
              <a:rPr lang="ko-KR" altLang="en-US" baseline="0" dirty="0" smtClean="0"/>
              <a:t> 알고리즘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한단계가 정확히 추가된 느낌이네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이렇게하면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끼워넣기도</a:t>
            </a:r>
            <a:r>
              <a:rPr lang="ko-KR" altLang="en-US" baseline="0" dirty="0" smtClean="0"/>
              <a:t> 가능하고 저 </a:t>
            </a:r>
            <a:r>
              <a:rPr lang="en-US" altLang="ko-KR" baseline="0" dirty="0" err="1" smtClean="0"/>
              <a:t>lr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같은 인스턴스 변수도 </a:t>
            </a:r>
            <a:r>
              <a:rPr lang="ko-KR" altLang="en-US" baseline="0" dirty="0" err="1" smtClean="0"/>
              <a:t>변화주기</a:t>
            </a:r>
            <a:r>
              <a:rPr lang="ko-KR" altLang="en-US" baseline="0" dirty="0" smtClean="0"/>
              <a:t> 좋겠다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대부분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프레임워크는 다양한 최적화 기법을 구현해서 제공한다고 함</a:t>
            </a:r>
            <a:r>
              <a:rPr lang="en-US" altLang="ko-KR" baseline="0" dirty="0" smtClean="0"/>
              <a:t>. </a:t>
            </a:r>
            <a:r>
              <a:rPr lang="ko-KR" altLang="en-US" b="1" baseline="0" dirty="0" smtClean="0"/>
              <a:t>모멘텀 뒤에 나옴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50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https://yngie-c.github.io/deep%20learning/2020/03/17/parameter_init/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9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effectLst/>
              </a:rPr>
              <a:t>가중치 감소 기법을 사용하면 가중치가 </a:t>
            </a:r>
            <a:r>
              <a:rPr lang="en-US" altLang="ko-KR" sz="1200" dirty="0" smtClean="0">
                <a:effectLst/>
              </a:rPr>
              <a:t>0</a:t>
            </a:r>
            <a:r>
              <a:rPr lang="ko-KR" altLang="en-US" sz="1200" dirty="0" smtClean="0">
                <a:effectLst/>
              </a:rPr>
              <a:t>에 가까워진다</a:t>
            </a:r>
            <a:r>
              <a:rPr lang="en-US" altLang="ko-KR" sz="1200" dirty="0" smtClean="0">
                <a:effectLst/>
              </a:rPr>
              <a:t>. </a:t>
            </a:r>
            <a:r>
              <a:rPr lang="ko-KR" altLang="en-US" sz="1200" dirty="0" smtClean="0">
                <a:effectLst/>
              </a:rPr>
              <a:t>이 말은</a:t>
            </a:r>
            <a:r>
              <a:rPr lang="en-US" altLang="ko-KR" sz="1200" dirty="0" smtClean="0">
                <a:effectLst/>
              </a:rPr>
              <a:t>, </a:t>
            </a:r>
            <a:r>
              <a:rPr lang="ko-KR" altLang="en-US" sz="1200" dirty="0" smtClean="0">
                <a:effectLst/>
              </a:rPr>
              <a:t>가중치에 곱해지는 각각의 특성들이 어느 정도 무시가 된다는 말이다</a:t>
            </a:r>
            <a:r>
              <a:rPr lang="en-US" altLang="ko-KR" sz="1200" dirty="0" smtClean="0">
                <a:effectLst/>
              </a:rPr>
              <a:t>. </a:t>
            </a:r>
            <a:r>
              <a:rPr lang="ko-KR" altLang="en-US" sz="1200" u="sng" dirty="0" smtClean="0">
                <a:effectLst/>
              </a:rPr>
              <a:t>즉</a:t>
            </a:r>
            <a:r>
              <a:rPr lang="en-US" altLang="ko-KR" sz="1200" u="sng" dirty="0" smtClean="0">
                <a:effectLst/>
              </a:rPr>
              <a:t>, </a:t>
            </a:r>
            <a:r>
              <a:rPr lang="ko-KR" altLang="en-US" sz="1200" u="sng" dirty="0" smtClean="0">
                <a:effectLst/>
              </a:rPr>
              <a:t>데이터의 특성을 일정 부분 무시함으로써 학습 모델의 성능은 떨어지게 되지만 전체적인 경향성은 유지되므로 </a:t>
            </a:r>
            <a:r>
              <a:rPr lang="ko-KR" altLang="en-US" sz="1200" u="sng" dirty="0" err="1" smtClean="0">
                <a:effectLst/>
              </a:rPr>
              <a:t>과대적합</a:t>
            </a:r>
            <a:r>
              <a:rPr lang="en-US" altLang="ko-KR" sz="1200" u="sng" dirty="0" smtClean="0">
                <a:effectLst/>
              </a:rPr>
              <a:t>(Overfitting)</a:t>
            </a:r>
            <a:r>
              <a:rPr lang="ko-KR" altLang="en-US" sz="1200" u="sng" dirty="0" smtClean="0">
                <a:effectLst/>
              </a:rPr>
              <a:t>을 피할 수 있다</a:t>
            </a:r>
            <a:r>
              <a:rPr lang="en-US" altLang="ko-KR" sz="1200" u="sng" dirty="0" smtClean="0">
                <a:effectLst/>
              </a:rPr>
              <a:t>.</a:t>
            </a:r>
            <a:endParaRPr lang="ko-KR" altLang="en-US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편차가 큰 특성의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방향으로 학습이 진행되기 때문이지요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상대적으로 적은 편차를 갖는 특성의 영향력은 줄어듭니다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78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deviation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31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09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도수분포표</a:t>
            </a:r>
            <a:r>
              <a:rPr lang="ko-KR" altLang="en-US" baseline="0" dirty="0" smtClean="0"/>
              <a:t> 막대그래프</a:t>
            </a:r>
            <a:endParaRPr lang="en-US" altLang="ko-KR" baseline="0" dirty="0" smtClean="0"/>
          </a:p>
          <a:p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</a:t>
            </a:r>
            <a:r>
              <a:rPr lang="de-DE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e</a:t>
            </a:r>
            <a:r>
              <a:rPr lang="de-DE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-x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/ (e</a:t>
            </a:r>
            <a:r>
              <a:rPr lang="de-DE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e</a:t>
            </a:r>
            <a:r>
              <a:rPr lang="de-DE" altLang="ko-K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-x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(np.exp(x) - np.exp(-x)) / (np.exp(x) + np.exp(-x)) = np.sinh(x) / np.cosh(x)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65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시그모이드</a:t>
            </a:r>
            <a:r>
              <a:rPr lang="ko-KR" altLang="en-US" baseline="0" dirty="0" smtClean="0"/>
              <a:t> 결과값 </a:t>
            </a:r>
            <a:r>
              <a:rPr lang="en-US" altLang="ko-KR" baseline="0" dirty="0" smtClean="0"/>
              <a:t>= x</a:t>
            </a:r>
          </a:p>
          <a:p>
            <a:r>
              <a:rPr lang="ko-KR" altLang="en-US" baseline="0" dirty="0" err="1" smtClean="0"/>
              <a:t>시그모이드는</a:t>
            </a:r>
            <a:r>
              <a:rPr lang="en-US" altLang="ko-KR" baseline="0" dirty="0" smtClean="0"/>
              <a:t> 0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 가까워지면 </a:t>
            </a:r>
            <a:r>
              <a:rPr lang="ko-KR" altLang="en-US" baseline="0" dirty="0" err="1" smtClean="0"/>
              <a:t>미분값이다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이렇게 되면 </a:t>
            </a:r>
            <a:r>
              <a:rPr lang="ko-KR" altLang="en-US" baseline="0" dirty="0" err="1" smtClean="0"/>
              <a:t>역전파</a:t>
            </a:r>
            <a:r>
              <a:rPr lang="ko-KR" altLang="en-US" baseline="0" dirty="0" smtClean="0"/>
              <a:t> 시 기울기 값이 </a:t>
            </a:r>
            <a:r>
              <a:rPr lang="ko-KR" altLang="en-US" baseline="0" dirty="0" err="1" smtClean="0"/>
              <a:t>작아지다가</a:t>
            </a:r>
            <a:r>
              <a:rPr lang="ko-KR" altLang="en-US" baseline="0" dirty="0" smtClean="0"/>
              <a:t> 사라지지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90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당연히 같은 순 없지 랜덤 </a:t>
            </a:r>
            <a:r>
              <a:rPr lang="ko-KR" altLang="en-US" baseline="0" dirty="0" err="1" smtClean="0"/>
              <a:t>초기화니까</a:t>
            </a:r>
            <a:r>
              <a:rPr lang="ko-KR" altLang="en-US" baseline="0" dirty="0" smtClean="0"/>
              <a:t> 그러나 분포를 </a:t>
            </a:r>
            <a:r>
              <a:rPr lang="ko-KR" altLang="en-US" baseline="0" dirty="0" err="1" smtClean="0"/>
              <a:t>보면된다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="1" baseline="0" dirty="0" smtClean="0"/>
              <a:t>고루 </a:t>
            </a:r>
            <a:r>
              <a:rPr lang="ko-KR" altLang="en-US" b="1" baseline="0" dirty="0" err="1" smtClean="0"/>
              <a:t>분포되어야</a:t>
            </a:r>
            <a:r>
              <a:rPr lang="ko-KR" altLang="en-US" b="1" baseline="0" dirty="0" smtClean="0"/>
              <a:t> 함</a:t>
            </a:r>
            <a:r>
              <a:rPr lang="en-US" altLang="ko-KR" b="1" baseline="0" dirty="0" smtClean="0"/>
              <a:t>!! </a:t>
            </a:r>
            <a:r>
              <a:rPr lang="ko-KR" altLang="en-US" b="1" baseline="0" dirty="0" smtClean="0"/>
              <a:t>소실 아니면 표현력 제한 문제 생기니까</a:t>
            </a:r>
            <a:r>
              <a:rPr lang="en-US" altLang="ko-KR" b="1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C000"/>
                </a:solidFill>
              </a:rPr>
              <a:t>신경망</a:t>
            </a:r>
            <a:r>
              <a:rPr lang="en-US" altLang="ko-KR" dirty="0" smtClean="0">
                <a:solidFill>
                  <a:srgbClr val="FFC000"/>
                </a:solidFill>
              </a:rPr>
              <a:t>, ‘</a:t>
            </a:r>
            <a:r>
              <a:rPr lang="ko-KR" altLang="en-US" dirty="0" smtClean="0">
                <a:solidFill>
                  <a:srgbClr val="FFC000"/>
                </a:solidFill>
              </a:rPr>
              <a:t>이전 층의 특성들의 </a:t>
            </a:r>
            <a:r>
              <a:rPr lang="ko-KR" altLang="en-US" dirty="0" err="1" smtClean="0">
                <a:solidFill>
                  <a:srgbClr val="FFC000"/>
                </a:solidFill>
              </a:rPr>
              <a:t>가중합으로</a:t>
            </a:r>
            <a:r>
              <a:rPr lang="ko-KR" altLang="en-US" dirty="0" smtClean="0">
                <a:solidFill>
                  <a:srgbClr val="FFC000"/>
                </a:solidFill>
              </a:rPr>
              <a:t> 새로운 특성들을 만들어내는 것</a:t>
            </a:r>
            <a:r>
              <a:rPr lang="en-US" altLang="ko-KR" dirty="0" smtClean="0">
                <a:solidFill>
                  <a:srgbClr val="FFC000"/>
                </a:solidFill>
              </a:rPr>
              <a:t>'</a:t>
            </a:r>
            <a:r>
              <a:rPr lang="ko-KR" altLang="en-US" dirty="0" smtClean="0">
                <a:solidFill>
                  <a:srgbClr val="FFC000"/>
                </a:solidFill>
              </a:rPr>
              <a:t>이 층을 쌓는 이유이자 의미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79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 smtClean="0"/>
              <a:t>논문에서는 출력 노드 수도 고려한 </a:t>
            </a:r>
            <a:r>
              <a:rPr lang="ko-KR" altLang="en-US" b="0" baseline="0" dirty="0" err="1" smtClean="0"/>
              <a:t>설정값</a:t>
            </a:r>
            <a:r>
              <a:rPr lang="ko-KR" altLang="en-US" b="0" baseline="0" dirty="0" smtClean="0"/>
              <a:t> 제안함 </a:t>
            </a:r>
            <a:r>
              <a:rPr lang="en-US" altLang="ko-KR" b="0" baseline="0" dirty="0" smtClean="0"/>
              <a:t>(</a:t>
            </a:r>
            <a:r>
              <a:rPr lang="ko-KR" altLang="en-US" b="0" baseline="0" dirty="0" err="1" smtClean="0"/>
              <a:t>현재노트</a:t>
            </a:r>
            <a:r>
              <a:rPr lang="en-US" altLang="ko-KR" b="0" baseline="0" dirty="0" smtClean="0"/>
              <a:t>m + </a:t>
            </a:r>
            <a:r>
              <a:rPr lang="ko-KR" altLang="en-US" b="0" baseline="0" dirty="0" err="1" smtClean="0"/>
              <a:t>이전노드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n) </a:t>
            </a:r>
            <a:r>
              <a:rPr lang="en-US" altLang="ko-KR" b="1" baseline="0" dirty="0" smtClean="0"/>
              <a:t>robust</a:t>
            </a:r>
            <a:r>
              <a:rPr lang="ko-KR" altLang="en-US" b="1" baseline="0" dirty="0" smtClean="0"/>
              <a:t>하다</a:t>
            </a:r>
            <a:r>
              <a:rPr lang="en-US" altLang="ko-KR" b="1" baseline="0" dirty="0" smtClean="0"/>
              <a:t>!(input</a:t>
            </a:r>
            <a:r>
              <a:rPr lang="ko-KR" altLang="en-US" b="1" baseline="0" dirty="0" smtClean="0"/>
              <a:t> 변화에 영향을 적게 받는다</a:t>
            </a:r>
            <a:r>
              <a:rPr lang="en-US" altLang="ko-KR" b="1" baseline="0" dirty="0" smtClean="0"/>
              <a:t>)</a:t>
            </a:r>
          </a:p>
          <a:p>
            <a:r>
              <a:rPr lang="ko-KR" altLang="en-US" b="1" baseline="0" dirty="0" err="1" smtClean="0"/>
              <a:t>하이퍼볼릭탄젠트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-1~1, </a:t>
            </a:r>
            <a:r>
              <a:rPr lang="ko-KR" altLang="en-US" b="1" baseline="0" dirty="0" err="1" smtClean="0"/>
              <a:t>원점대칭</a:t>
            </a:r>
            <a:r>
              <a:rPr lang="en-US" altLang="ko-KR" b="1" baseline="0" dirty="0" smtClean="0"/>
              <a:t>s</a:t>
            </a:r>
            <a:r>
              <a:rPr lang="ko-KR" altLang="en-US" b="1" baseline="0" dirty="0" smtClean="0"/>
              <a:t>곡선</a:t>
            </a:r>
            <a:r>
              <a:rPr lang="en-US" altLang="ko-KR" b="1" baseline="0" dirty="0" smtClean="0"/>
              <a:t>! (</a:t>
            </a:r>
            <a:r>
              <a:rPr lang="ko-KR" altLang="en-US" b="1" baseline="0" dirty="0" err="1" smtClean="0"/>
              <a:t>시그모이드는</a:t>
            </a:r>
            <a:r>
              <a:rPr lang="en-US" altLang="ko-KR" b="1" baseline="0" dirty="0" smtClean="0"/>
              <a:t> 0,0.5 </a:t>
            </a:r>
            <a:r>
              <a:rPr lang="ko-KR" altLang="en-US" b="1" baseline="0" dirty="0" smtClean="0"/>
              <a:t>대칭</a:t>
            </a:r>
            <a:r>
              <a:rPr lang="en-US" altLang="ko-KR" b="1" baseline="0" dirty="0" smtClean="0"/>
              <a:t>) -&gt; </a:t>
            </a:r>
            <a:r>
              <a:rPr lang="ko-KR" altLang="en-US" b="1" baseline="0" dirty="0" err="1" smtClean="0"/>
              <a:t>종모양나옴</a:t>
            </a:r>
            <a:endParaRPr lang="en-US" altLang="ko-KR" b="1" baseline="0" dirty="0" smtClean="0"/>
          </a:p>
          <a:p>
            <a:r>
              <a:rPr lang="ko-KR" altLang="en-US" b="1" baseline="0" dirty="0" smtClean="0"/>
              <a:t>활성화함수는 원점대칭함수가 바람직해</a:t>
            </a:r>
            <a:r>
              <a:rPr lang="en-US" altLang="ko-KR" b="1" baseline="0" dirty="0" smtClean="0"/>
              <a:t>!</a:t>
            </a:r>
          </a:p>
          <a:p>
            <a:endParaRPr lang="en-US" altLang="ko-KR" b="1" baseline="0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작을수록 분포가 고릅니다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68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중심극한정리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샘플을 아주 많이 뽑으면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확률분포가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수렴한다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b="1" baseline="0" dirty="0" err="1" smtClean="0"/>
              <a:t>하이퍼볼릭탄젠트</a:t>
            </a:r>
            <a:r>
              <a:rPr lang="en-US" altLang="ko-KR" b="1" baseline="0" dirty="0" smtClean="0"/>
              <a:t>(</a:t>
            </a:r>
            <a:r>
              <a:rPr lang="ko-KR" altLang="en-US" b="1" baseline="0" dirty="0" err="1" smtClean="0"/>
              <a:t>쌍곡선함수</a:t>
            </a:r>
            <a:r>
              <a:rPr lang="en-US" altLang="ko-KR" b="1" baseline="0" dirty="0" smtClean="0"/>
              <a:t>)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-1~1, </a:t>
            </a:r>
            <a:r>
              <a:rPr lang="ko-KR" altLang="en-US" b="1" baseline="0" dirty="0" err="1" smtClean="0"/>
              <a:t>원점대칭</a:t>
            </a:r>
            <a:r>
              <a:rPr lang="en-US" altLang="ko-KR" b="1" baseline="0" dirty="0" smtClean="0"/>
              <a:t>s</a:t>
            </a:r>
            <a:r>
              <a:rPr lang="ko-KR" altLang="en-US" b="1" baseline="0" dirty="0" smtClean="0"/>
              <a:t>곡선</a:t>
            </a:r>
            <a:r>
              <a:rPr lang="en-US" altLang="ko-KR" b="1" baseline="0" dirty="0" smtClean="0"/>
              <a:t>! (</a:t>
            </a:r>
            <a:r>
              <a:rPr lang="ko-KR" altLang="en-US" b="1" baseline="0" dirty="0" err="1" smtClean="0"/>
              <a:t>시그모이드는</a:t>
            </a:r>
            <a:r>
              <a:rPr lang="en-US" altLang="ko-KR" b="1" baseline="0" dirty="0" smtClean="0"/>
              <a:t> 0,0.5 </a:t>
            </a:r>
            <a:r>
              <a:rPr lang="ko-KR" altLang="en-US" b="1" baseline="0" dirty="0" smtClean="0"/>
              <a:t>대칭</a:t>
            </a:r>
            <a:r>
              <a:rPr lang="en-US" altLang="ko-KR" b="1" baseline="0" dirty="0" smtClean="0"/>
              <a:t>) -&gt; </a:t>
            </a:r>
            <a:r>
              <a:rPr lang="ko-KR" altLang="en-US" b="1" baseline="0" dirty="0" err="1" smtClean="0"/>
              <a:t>종모양나옴</a:t>
            </a:r>
            <a:endParaRPr lang="en-US" altLang="ko-KR" b="1" baseline="0" dirty="0" smtClean="0"/>
          </a:p>
          <a:p>
            <a:r>
              <a:rPr lang="ko-KR" altLang="en-US" b="1" baseline="0" dirty="0" smtClean="0"/>
              <a:t>활성화함수는 원점대칭함수가 바람직해</a:t>
            </a:r>
            <a:r>
              <a:rPr lang="en-US" altLang="ko-KR" b="1" baseline="0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87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9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기울어진 방향이 최솟값 방향과 </a:t>
            </a:r>
            <a:r>
              <a:rPr lang="ko-KR" altLang="en-US" b="1" dirty="0" err="1" smtClean="0"/>
              <a:t>다른게</a:t>
            </a:r>
            <a:r>
              <a:rPr lang="ko-KR" altLang="en-US" b="1" dirty="0" smtClean="0"/>
              <a:t> 지그재그의 원인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26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60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신경망에 작은 데이터가 흐른다</a:t>
            </a:r>
            <a:r>
              <a:rPr lang="en-US" altLang="ko-KR" b="1" baseline="0" dirty="0" smtClean="0"/>
              <a:t>(activation fun</a:t>
            </a:r>
            <a:r>
              <a:rPr lang="ko-KR" altLang="en-US" b="1" baseline="0" dirty="0" smtClean="0"/>
              <a:t>의 기울기 직관적으로 생각해봐</a:t>
            </a:r>
            <a:r>
              <a:rPr lang="en-US" altLang="ko-KR" b="1" baseline="0" dirty="0" smtClean="0"/>
              <a:t>!!)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= </a:t>
            </a:r>
            <a:r>
              <a:rPr lang="ko-KR" altLang="en-US" b="1" baseline="0" dirty="0" err="1" smtClean="0"/>
              <a:t>역전파</a:t>
            </a:r>
            <a:r>
              <a:rPr lang="ko-KR" altLang="en-US" b="1" baseline="0" dirty="0" smtClean="0"/>
              <a:t> 기울기 작아진다 </a:t>
            </a:r>
            <a:r>
              <a:rPr lang="en-US" altLang="ko-KR" b="1" baseline="0" dirty="0" smtClean="0"/>
              <a:t>-&gt; </a:t>
            </a:r>
            <a:r>
              <a:rPr lang="ko-KR" altLang="en-US" b="1" baseline="0" dirty="0" smtClean="0"/>
              <a:t>소실</a:t>
            </a:r>
            <a:endParaRPr lang="en-US" altLang="ko-KR" b="1" baseline="0" dirty="0" smtClean="0"/>
          </a:p>
          <a:p>
            <a:endParaRPr lang="en-US" altLang="ko-KR" b="1" baseline="0" dirty="0" smtClean="0"/>
          </a:p>
          <a:p>
            <a:r>
              <a:rPr lang="ko-KR" altLang="en-US" b="0" baseline="0" dirty="0" smtClean="0"/>
              <a:t>층별로 펴고 합치기</a:t>
            </a:r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31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(1000, 100)</a:t>
            </a:r>
          </a:p>
          <a:p>
            <a:r>
              <a:rPr lang="en-US" altLang="ko-KR" b="1" baseline="0" dirty="0" smtClean="0"/>
              <a:t>100,000</a:t>
            </a:r>
          </a:p>
          <a:p>
            <a:r>
              <a:rPr lang="en-US" altLang="ko-KR" b="1" baseline="0" dirty="0" smtClean="0"/>
              <a:t>500,000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56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계속 </a:t>
            </a:r>
            <a:r>
              <a:rPr lang="en-US" altLang="ko-KR" b="1" baseline="0" dirty="0" smtClean="0"/>
              <a:t>(1000, 100)</a:t>
            </a:r>
            <a:r>
              <a:rPr lang="ko-KR" altLang="en-US" b="1" baseline="0" dirty="0" smtClean="0"/>
              <a:t>의 형태</a:t>
            </a:r>
            <a:r>
              <a:rPr lang="en-US" altLang="ko-KR" b="1" baseline="0" dirty="0" smtClean="0"/>
              <a:t> -&gt; layer</a:t>
            </a:r>
            <a:r>
              <a:rPr lang="ko-KR" altLang="en-US" b="1" baseline="0" dirty="0" smtClean="0"/>
              <a:t>당 </a:t>
            </a:r>
            <a:r>
              <a:rPr lang="en-US" altLang="ko-KR" b="1" baseline="0" dirty="0" smtClean="0"/>
              <a:t>100,000 elements</a:t>
            </a:r>
          </a:p>
          <a:p>
            <a:r>
              <a:rPr lang="en-US" altLang="ko-KR" b="1" baseline="0" dirty="0" smtClean="0"/>
              <a:t>100,000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24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(1000, 100)</a:t>
            </a:r>
          </a:p>
          <a:p>
            <a:r>
              <a:rPr lang="en-US" altLang="ko-KR" b="1" baseline="0" dirty="0" smtClean="0"/>
              <a:t>100,000</a:t>
            </a:r>
          </a:p>
          <a:p>
            <a:r>
              <a:rPr lang="en-US" altLang="ko-KR" b="1" baseline="0" dirty="0" smtClean="0"/>
              <a:t>500,000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668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activation </a:t>
            </a:r>
            <a:r>
              <a:rPr lang="ko-KR" altLang="en-US" b="1" baseline="0" dirty="0" err="1" smtClean="0"/>
              <a:t>렐루임</a:t>
            </a:r>
            <a:r>
              <a:rPr lang="en-US" altLang="ko-KR" b="1" baseline="0" dirty="0" smtClean="0"/>
              <a:t>!!!!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98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err="1" smtClean="0"/>
              <a:t>생성자에서</a:t>
            </a:r>
            <a:r>
              <a:rPr lang="ko-KR" altLang="en-US" b="1" baseline="0" dirty="0" smtClean="0"/>
              <a:t> 메서드로 전달</a:t>
            </a:r>
            <a:r>
              <a:rPr lang="en-US" altLang="ko-KR" b="1" baseline="0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93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이유는 앞에 </a:t>
            </a:r>
            <a:r>
              <a:rPr lang="ko-KR" altLang="en-US" baseline="0" dirty="0" err="1" smtClean="0"/>
              <a:t>그래프참고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너무 </a:t>
            </a:r>
            <a:r>
              <a:rPr lang="ko-KR" altLang="en-US" baseline="0" dirty="0" err="1" smtClean="0"/>
              <a:t>작은값이</a:t>
            </a:r>
            <a:r>
              <a:rPr lang="ko-KR" altLang="en-US" baseline="0" dirty="0" smtClean="0"/>
              <a:t> 흘러서 기울기 소실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47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https://mole-starseeker.tistory.com/45</a:t>
            </a:r>
          </a:p>
          <a:p>
            <a:r>
              <a:rPr lang="ko-KR" altLang="en-US" dirty="0" smtClean="0"/>
              <a:t>학습 할 때에도 데이터간의 분포가 서로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분포에 맞춰서 업데이트가 되는 과정에서 학습이 제대로 이루어질 수가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속도도 상당히 느릴 수 밖에 없습니다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어떤 변수의 데이터의 단위가 다른 변수보다 큰 경우에도 변수</a:t>
            </a:r>
            <a:r>
              <a:rPr lang="en-US" altLang="ko-KR" dirty="0" smtClean="0"/>
              <a:t>(feature)</a:t>
            </a:r>
            <a:r>
              <a:rPr lang="ko-KR" altLang="en-US" dirty="0" smtClean="0"/>
              <a:t>의 영향</a:t>
            </a:r>
            <a:r>
              <a:rPr lang="en-US" altLang="ko-KR" dirty="0" smtClean="0"/>
              <a:t>(contribution)</a:t>
            </a:r>
            <a:r>
              <a:rPr lang="ko-KR" altLang="en-US" dirty="0" smtClean="0"/>
              <a:t>이 크게 잡힐 수 있습니다</a:t>
            </a:r>
            <a:r>
              <a:rPr lang="en-US" altLang="ko-KR" dirty="0" smtClean="0"/>
              <a:t>. : </a:t>
            </a:r>
            <a:r>
              <a:rPr lang="ko-KR" altLang="en-US" dirty="0" smtClean="0"/>
              <a:t>모델을 학습 시킬 때 어떤 변수는 크게 업데이트하고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변수는 작게 업데이트를 해야 빠른 </a:t>
            </a:r>
            <a:r>
              <a:rPr lang="ko-KR" altLang="en-US" dirty="0" err="1" smtClean="0"/>
              <a:t>시간안에</a:t>
            </a:r>
            <a:r>
              <a:rPr lang="ko-KR" altLang="en-US" dirty="0" smtClean="0"/>
              <a:t> 손실 </a:t>
            </a:r>
            <a:r>
              <a:rPr lang="ko-KR" altLang="en-US" dirty="0" err="1" smtClean="0"/>
              <a:t>최소지점에</a:t>
            </a:r>
            <a:r>
              <a:rPr lang="ko-KR" altLang="en-US" dirty="0" smtClean="0"/>
              <a:t> 도달할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변수의 범위가 다르기 때문에 어떤 변수에 맞추어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정하는가에 따라 다른 변수는 최소 지점을 두고 지그재그로 움직이는 현상이 나타날 수 있습니다</a:t>
            </a:r>
            <a:r>
              <a:rPr lang="en-US" altLang="ko-KR" dirty="0" smtClean="0"/>
              <a:t>.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638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gradient </a:t>
            </a:r>
            <a:r>
              <a:rPr lang="en-US" altLang="ko-KR" baseline="0" dirty="0" err="1" smtClean="0"/>
              <a:t>vashing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sigmoid</a:t>
            </a:r>
            <a:r>
              <a:rPr lang="ko-KR" altLang="en-US" baseline="0" dirty="0" smtClean="0"/>
              <a:t>나 </a:t>
            </a:r>
            <a:r>
              <a:rPr lang="en-US" altLang="ko-KR" baseline="0" dirty="0" err="1" smtClean="0"/>
              <a:t>tanh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생각해보렴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21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수도코드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의사코드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흉내내서</a:t>
            </a:r>
            <a:r>
              <a:rPr lang="ko-KR" altLang="en-US" baseline="0" dirty="0" smtClean="0"/>
              <a:t> 알고리즘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한단계가 정확히 추가된 느낌이네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대부분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프레임워크는 다양한 최적화 기법을 구현해서 제공한다고 함</a:t>
            </a:r>
            <a:r>
              <a:rPr lang="en-US" altLang="ko-KR" baseline="0" dirty="0" smtClean="0"/>
              <a:t>. </a:t>
            </a:r>
            <a:r>
              <a:rPr lang="ko-KR" altLang="en-US" b="1" baseline="0" dirty="0" smtClean="0"/>
              <a:t>모멘텀 뒤에 나옴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87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https://kolikim.tistory.com/49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165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 제공 </a:t>
            </a:r>
            <a:r>
              <a:rPr lang="en-US" altLang="ko-KR" b="1" baseline="0" dirty="0" smtClean="0"/>
              <a:t>trainer</a:t>
            </a:r>
            <a:r>
              <a:rPr lang="ko-KR" altLang="en-US" b="1" baseline="0" dirty="0" smtClean="0"/>
              <a:t>는 </a:t>
            </a:r>
            <a:r>
              <a:rPr lang="en-US" altLang="ko-KR" b="1" baseline="0" dirty="0" smtClean="0"/>
              <a:t>ch7</a:t>
            </a:r>
            <a:r>
              <a:rPr lang="ko-KR" altLang="en-US" b="1" baseline="0" dirty="0" err="1" smtClean="0"/>
              <a:t>에서함</a:t>
            </a:r>
            <a:endParaRPr lang="en-US" altLang="ko-KR" b="1" baseline="0" dirty="0" smtClean="0"/>
          </a:p>
          <a:p>
            <a:r>
              <a:rPr lang="en-US" altLang="ko-KR" b="1" baseline="0" dirty="0" smtClean="0"/>
              <a:t>1. </a:t>
            </a:r>
            <a:r>
              <a:rPr lang="ko-KR" altLang="en-US" b="1" baseline="0" dirty="0" smtClean="0"/>
              <a:t>학습을 위해 세팅하기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9015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가중치감소는 뒤에서 할 것</a:t>
            </a:r>
            <a:r>
              <a:rPr lang="en-US" altLang="ko-KR" b="1" baseline="0" dirty="0" smtClean="0"/>
              <a:t>!</a:t>
            </a:r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정규화된 데이터에 대한 </a:t>
            </a:r>
            <a:r>
              <a:rPr lang="en-US" altLang="ko-KR" b="1" baseline="0" dirty="0" smtClean="0"/>
              <a:t>scale</a:t>
            </a:r>
            <a:r>
              <a:rPr lang="ko-KR" altLang="en-US" b="1" baseline="0" dirty="0" smtClean="0"/>
              <a:t>과 </a:t>
            </a:r>
            <a:r>
              <a:rPr lang="en-US" altLang="ko-KR" b="1" baseline="0" dirty="0" smtClean="0"/>
              <a:t>shift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265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가중치감소는 뒤에</a:t>
            </a:r>
            <a:endParaRPr lang="en-US" altLang="ko-KR" b="1" baseline="0" dirty="0" smtClean="0"/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정규화된 데이터에 대한 </a:t>
            </a:r>
            <a:r>
              <a:rPr lang="en-US" altLang="ko-KR" b="1" baseline="0" dirty="0" smtClean="0"/>
              <a:t>scale</a:t>
            </a:r>
            <a:r>
              <a:rPr lang="ko-KR" altLang="en-US" b="1" baseline="0" dirty="0" smtClean="0"/>
              <a:t>과 </a:t>
            </a:r>
            <a:r>
              <a:rPr lang="en-US" altLang="ko-KR" b="1" baseline="0" dirty="0" smtClean="0"/>
              <a:t>shift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284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선형이었던 애들은</a:t>
            </a:r>
            <a:r>
              <a:rPr lang="en-US" altLang="ko-KR" b="1" baseline="0" dirty="0" smtClean="0"/>
              <a:t>(beta/gamma)</a:t>
            </a:r>
            <a:r>
              <a:rPr lang="ko-KR" altLang="en-US" b="1" baseline="0" dirty="0" smtClean="0"/>
              <a:t>더해주는듯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995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선형이었던 애들은</a:t>
            </a:r>
            <a:r>
              <a:rPr lang="en-US" altLang="ko-KR" b="1" baseline="0" dirty="0" smtClean="0"/>
              <a:t>(beta/gamma)</a:t>
            </a:r>
            <a:r>
              <a:rPr lang="ko-KR" altLang="en-US" b="1" baseline="0" dirty="0" smtClean="0"/>
              <a:t>더해주는듯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8178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 제공 </a:t>
            </a:r>
            <a:r>
              <a:rPr lang="en-US" altLang="ko-KR" b="1" baseline="0" dirty="0" smtClean="0"/>
              <a:t>trainer</a:t>
            </a:r>
            <a:r>
              <a:rPr lang="ko-KR" altLang="en-US" b="1" baseline="0" dirty="0" smtClean="0"/>
              <a:t>는 </a:t>
            </a:r>
            <a:r>
              <a:rPr lang="en-US" altLang="ko-KR" b="1" baseline="0" dirty="0" smtClean="0"/>
              <a:t>ch7</a:t>
            </a:r>
            <a:r>
              <a:rPr lang="ko-KR" altLang="en-US" b="1" baseline="0" dirty="0" err="1" smtClean="0"/>
              <a:t>에서함</a:t>
            </a:r>
            <a:endParaRPr lang="en-US" altLang="ko-KR" b="1" baseline="0" dirty="0" smtClean="0"/>
          </a:p>
          <a:p>
            <a:r>
              <a:rPr lang="en-US" altLang="ko-KR" b="1" baseline="0" dirty="0" smtClean="0"/>
              <a:t>1. </a:t>
            </a:r>
            <a:r>
              <a:rPr lang="ko-KR" altLang="en-US" b="1" baseline="0" dirty="0" smtClean="0"/>
              <a:t>학습을 위해 세팅하기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0364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 제공 </a:t>
            </a:r>
            <a:r>
              <a:rPr lang="en-US" altLang="ko-KR" b="1" baseline="0" dirty="0" smtClean="0"/>
              <a:t>trainer</a:t>
            </a:r>
            <a:r>
              <a:rPr lang="ko-KR" altLang="en-US" b="1" baseline="0" dirty="0" smtClean="0"/>
              <a:t>는 </a:t>
            </a:r>
            <a:r>
              <a:rPr lang="en-US" altLang="ko-KR" b="1" baseline="0" dirty="0" smtClean="0"/>
              <a:t>ch7</a:t>
            </a:r>
            <a:r>
              <a:rPr lang="ko-KR" altLang="en-US" b="1" baseline="0" dirty="0" err="1" smtClean="0"/>
              <a:t>에서함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0937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176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err="1" smtClean="0"/>
              <a:t>폰트사이즈</a:t>
            </a:r>
            <a:r>
              <a:rPr lang="ko-KR" altLang="en-US" b="1" baseline="0" dirty="0" smtClean="0"/>
              <a:t> 줄이고 </a:t>
            </a:r>
            <a:r>
              <a:rPr lang="ko-KR" altLang="en-US" b="1" baseline="0" dirty="0" err="1" smtClean="0"/>
              <a:t>그림판을</a:t>
            </a:r>
            <a:r>
              <a:rPr lang="ko-KR" altLang="en-US" b="1" baseline="0" dirty="0" smtClean="0"/>
              <a:t> 키웠다</a:t>
            </a:r>
            <a:r>
              <a:rPr lang="en-US" altLang="ko-KR" b="1" baseline="0" dirty="0" smtClean="0"/>
              <a:t>.</a:t>
            </a:r>
          </a:p>
          <a:p>
            <a:r>
              <a:rPr lang="en-US" altLang="ko-KR" b="1" baseline="0" dirty="0" smtClean="0"/>
              <a:t>adjust? </a:t>
            </a:r>
            <a:r>
              <a:rPr lang="ko-KR" altLang="en-US" b="1" baseline="0" dirty="0" smtClean="0"/>
              <a:t>머로</a:t>
            </a:r>
            <a:r>
              <a:rPr lang="en-US" altLang="ko-KR" b="1" baseline="0" dirty="0" smtClean="0"/>
              <a:t>? </a:t>
            </a:r>
            <a:r>
              <a:rPr lang="en-US" altLang="ko-KR" b="1" baseline="0" dirty="0" err="1" smtClean="0"/>
              <a:t>contrained</a:t>
            </a:r>
            <a:r>
              <a:rPr lang="en-US" altLang="ko-KR" b="1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50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쉽게 </a:t>
            </a:r>
            <a:r>
              <a:rPr lang="ko-KR" altLang="en-US" b="1" dirty="0" err="1" smtClean="0"/>
              <a:t>갈아끼울</a:t>
            </a:r>
            <a:r>
              <a:rPr lang="ko-KR" altLang="en-US" b="1" dirty="0" smtClean="0"/>
              <a:t> 수 있겠네 </a:t>
            </a:r>
            <a:r>
              <a:rPr lang="ko-KR" altLang="en-US" b="1" dirty="0" err="1" smtClean="0"/>
              <a:t>이런식으로가면</a:t>
            </a:r>
            <a:r>
              <a:rPr lang="en-US" altLang="ko-KR" b="1" dirty="0" smtClean="0"/>
              <a:t>~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여전히 </a:t>
            </a:r>
            <a:r>
              <a:rPr lang="en-US" altLang="ko-KR" b="1" dirty="0" smtClean="0"/>
              <a:t>Y</a:t>
            </a:r>
            <a:r>
              <a:rPr lang="ko-KR" altLang="en-US" b="1" dirty="0" smtClean="0"/>
              <a:t>축 힘은 크고 속도 안정적이지 못함</a:t>
            </a:r>
            <a:endParaRPr lang="en-US" altLang="ko-KR" b="1" dirty="0" smtClean="0"/>
          </a:p>
          <a:p>
            <a:r>
              <a:rPr lang="en-US" altLang="ko-KR" b="1" dirty="0" smtClean="0"/>
              <a:t>x</a:t>
            </a:r>
            <a:r>
              <a:rPr lang="ko-KR" altLang="en-US" b="1" dirty="0" smtClean="0"/>
              <a:t>축 방향으로 </a:t>
            </a:r>
            <a:r>
              <a:rPr lang="ko-KR" altLang="en-US" b="1" dirty="0" err="1" smtClean="0"/>
              <a:t>끌고가는거지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공이 그릇 바닥을 구르는 듯</a:t>
            </a:r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36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배치정규화도 안하고 </a:t>
            </a:r>
            <a:r>
              <a:rPr lang="ko-KR" altLang="en-US" b="1" baseline="0" dirty="0" err="1" smtClean="0"/>
              <a:t>초깃값</a:t>
            </a:r>
            <a:r>
              <a:rPr lang="ko-KR" altLang="en-US" b="1" baseline="0" dirty="0" smtClean="0"/>
              <a:t> 분포도 잘 </a:t>
            </a:r>
            <a:r>
              <a:rPr lang="ko-KR" altLang="en-US" b="1" baseline="0" dirty="0" err="1" smtClean="0"/>
              <a:t>안돼있으면</a:t>
            </a:r>
            <a:r>
              <a:rPr lang="ko-KR" altLang="en-US" b="1" baseline="0" dirty="0" smtClean="0"/>
              <a:t> 학습이 전혀 진행되지 않는다</a:t>
            </a:r>
            <a:r>
              <a:rPr lang="en-US" altLang="ko-KR" b="1" baseline="0" dirty="0" smtClean="0"/>
              <a:t>.</a:t>
            </a:r>
            <a:r>
              <a:rPr lang="ko-KR" altLang="en-US" b="1" baseline="0" dirty="0" smtClean="0"/>
              <a:t>초기값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잘 설정되면 얘도 생각보다 정확도 올라가지만</a:t>
            </a:r>
            <a:r>
              <a:rPr lang="en-US" altLang="ko-KR" b="1" baseline="0" dirty="0" smtClean="0"/>
              <a:t>.. </a:t>
            </a:r>
            <a:r>
              <a:rPr lang="ko-KR" altLang="en-US" b="1" baseline="0" dirty="0" smtClean="0"/>
              <a:t>그래도 이내 다시 정확도 슬슬 내려와서 학습이 안된다</a:t>
            </a:r>
            <a:r>
              <a:rPr lang="en-US" altLang="ko-KR" b="1" baseline="0" dirty="0" smtClean="0"/>
              <a:t>.</a:t>
            </a:r>
          </a:p>
          <a:p>
            <a:r>
              <a:rPr lang="en-US" altLang="ko-KR" b="1" baseline="0" dirty="0" smtClean="0"/>
              <a:t>(</a:t>
            </a:r>
            <a:r>
              <a:rPr lang="ko-KR" altLang="en-US" b="1" baseline="0" dirty="0" smtClean="0"/>
              <a:t>그리고 가중치 애초에 엄청 작으면 당연히 소실</a:t>
            </a:r>
            <a:r>
              <a:rPr lang="en-US" altLang="ko-KR" b="1" baseline="0" dirty="0" smtClean="0"/>
              <a:t>, 0</a:t>
            </a:r>
            <a:r>
              <a:rPr lang="ko-KR" altLang="en-US" b="1" baseline="0" dirty="0" smtClean="0"/>
              <a:t>이면 아까 안된다 얘기함</a:t>
            </a:r>
            <a:r>
              <a:rPr lang="en-US" altLang="ko-KR" b="1" baseline="0" dirty="0" smtClean="0"/>
              <a:t>.)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너무 작은 값이기에 다음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아주 작은 값이 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점점 지나며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수렴한다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zero-center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 함수이기에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통과해도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수렴하는 결과를 얻는다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역전파때도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식을 잘 생각해보면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가중치의 값이 똑같이 갱신되기 때문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말하면 통일해서 안된다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b="1" baseline="0" dirty="0" smtClean="0"/>
              <a:t>배치정규화는 </a:t>
            </a:r>
            <a:r>
              <a:rPr lang="en-US" altLang="ko-KR" b="1" baseline="0" dirty="0" smtClean="0"/>
              <a:t>“</a:t>
            </a:r>
            <a:r>
              <a:rPr lang="ko-KR" altLang="en-US" b="1" baseline="0" dirty="0" err="1" smtClean="0"/>
              <a:t>활성화값의</a:t>
            </a:r>
            <a:r>
              <a:rPr lang="ko-KR" altLang="en-US" b="1" baseline="0" dirty="0" smtClean="0"/>
              <a:t> 분포</a:t>
            </a:r>
            <a:r>
              <a:rPr lang="en-US" altLang="ko-KR" b="1" baseline="0" dirty="0" smtClean="0"/>
              <a:t>”</a:t>
            </a:r>
            <a:r>
              <a:rPr lang="ko-KR" altLang="en-US" b="1" baseline="0" dirty="0" smtClean="0"/>
              <a:t>를 </a:t>
            </a:r>
            <a:r>
              <a:rPr lang="ko-KR" altLang="en-US" b="1" baseline="0" dirty="0" err="1" smtClean="0"/>
              <a:t>확산시킬라구</a:t>
            </a:r>
            <a:r>
              <a:rPr lang="en-US" altLang="ko-KR" b="1" baseline="0" dirty="0" smtClean="0"/>
              <a:t>!!!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590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51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624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>
                <a:solidFill>
                  <a:srgbClr val="FFC000"/>
                </a:solidFill>
              </a:rPr>
              <a:t>책에 없었음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!!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그리고 당연히 결과는 조금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다른것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밑에 숫자는 내가 출력 조절할 수 있음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+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저건 </a:t>
            </a:r>
            <a:r>
              <a:rPr lang="en-US" altLang="ko-KR" b="1" baseline="0" dirty="0" err="1" smtClean="0">
                <a:solidFill>
                  <a:srgbClr val="FFC000"/>
                </a:solidFill>
              </a:rPr>
              <a:t>matplotlib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업데이트 되면서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바뀐듯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구글링해보니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 예전엔 다 저렇게 출력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56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>
                <a:solidFill>
                  <a:srgbClr val="FFC000"/>
                </a:solidFill>
              </a:rPr>
              <a:t>책에 없었음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!!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그리고 당연히 결과는 조금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다른것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밑에 숫자는 내가 출력 조절할 수 있음 </a:t>
            </a:r>
            <a:endParaRPr lang="en-US" altLang="ko-KR" b="1" baseline="0" dirty="0" smtClean="0">
              <a:solidFill>
                <a:srgbClr val="FFC000"/>
              </a:solidFill>
            </a:endParaRPr>
          </a:p>
          <a:p>
            <a:r>
              <a:rPr lang="en-US" altLang="ko-KR" b="1" baseline="0" dirty="0" smtClean="0">
                <a:solidFill>
                  <a:srgbClr val="FFC000"/>
                </a:solidFill>
              </a:rPr>
              <a:t>2017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년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1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월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3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일 출판</a:t>
            </a:r>
            <a:endParaRPr lang="en-US" altLang="ko-KR" b="1" baseline="0" dirty="0" smtClean="0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971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>
                <a:solidFill>
                  <a:srgbClr val="FFC000"/>
                </a:solidFill>
              </a:rPr>
              <a:t>책에 없었음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!!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그리고 당연히 결과는 조금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다른것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밑에 숫자는 내가 출력 조절할 수 있음</a:t>
            </a:r>
            <a:endParaRPr lang="en-US" altLang="ko-KR" b="1" baseline="0" dirty="0" smtClean="0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1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>
                <a:solidFill>
                  <a:srgbClr val="FFC000"/>
                </a:solidFill>
              </a:rPr>
              <a:t>책에 없었음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!!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그리고 당연히 결과는 조금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다른것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endParaRPr lang="en-US" altLang="ko-KR" b="1" baseline="0" dirty="0" smtClean="0">
              <a:solidFill>
                <a:srgbClr val="FFC000"/>
              </a:solidFill>
            </a:endParaRP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이 설명은 </a:t>
            </a:r>
            <a:r>
              <a:rPr lang="en-US" altLang="ko-KR" b="1" baseline="0" dirty="0" err="1" smtClean="0">
                <a:solidFill>
                  <a:srgbClr val="FFC000"/>
                </a:solidFill>
              </a:rPr>
              <a:t>matplotlib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에서 사용되는 눈금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(Locator)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에 대한 내용입니다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기본적으로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x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와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y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축에 사용되는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Locator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는 </a:t>
            </a:r>
            <a:r>
              <a:rPr lang="en-US" altLang="ko-KR" b="1" baseline="0" dirty="0" err="1" smtClean="0">
                <a:solidFill>
                  <a:srgbClr val="FFC000"/>
                </a:solidFill>
              </a:rPr>
              <a:t>AutoLocator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입니다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이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Locator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는 최대한 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'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좋은 간격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'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으로 눈금을 찾으려고 시도합니다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최대 허용 눈금 수에 대한 추정 알고리즘이 포함되어 있으며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,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눈금 레이블에 충분한 공간을 남기도록 합니다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기본적으로 눈금 레이블이 두 개 이상 보이도록 합니다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즉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, </a:t>
            </a:r>
            <a:r>
              <a:rPr lang="en-US" altLang="ko-KR" b="1" baseline="0" dirty="0" err="1" smtClean="0">
                <a:solidFill>
                  <a:srgbClr val="FFC000"/>
                </a:solidFill>
              </a:rPr>
              <a:t>AutoLocator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는 축의 범위에 따라 적절한 간격으로 눈금을 배치하고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,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눈금 레이블이 서로 겹치지 않고 충분한 공간이 있는지 확인합니다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이렇게 하여 그래프를 보기 좋게 만들 수 있습니다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844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>
                <a:solidFill>
                  <a:srgbClr val="FFC000"/>
                </a:solidFill>
              </a:rPr>
              <a:t>책에 없었음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!! </a:t>
            </a:r>
            <a:r>
              <a:rPr lang="ko-KR" altLang="en-US" b="1" baseline="0" dirty="0" smtClean="0">
                <a:solidFill>
                  <a:srgbClr val="FFC000"/>
                </a:solidFill>
              </a:rPr>
              <a:t>그리고 당연히 결과는 조금 </a:t>
            </a:r>
            <a:r>
              <a:rPr lang="ko-KR" altLang="en-US" b="1" baseline="0" dirty="0" err="1" smtClean="0">
                <a:solidFill>
                  <a:srgbClr val="FFC000"/>
                </a:solidFill>
              </a:rPr>
              <a:t>다른것</a:t>
            </a:r>
            <a:r>
              <a:rPr lang="en-US" altLang="ko-KR" b="1" baseline="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b="1" baseline="0" dirty="0" smtClean="0">
                <a:solidFill>
                  <a:srgbClr val="FFC000"/>
                </a:solidFill>
              </a:rPr>
              <a:t>밑에 숫자는 내가 출력 조절할 수 있음</a:t>
            </a:r>
            <a:endParaRPr lang="en-US" altLang="ko-KR" b="1" baseline="0" dirty="0" smtClean="0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93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effectLst/>
              </a:rPr>
              <a:t>가중치 감소 기법을 사용하면 가중치가 </a:t>
            </a:r>
            <a:r>
              <a:rPr lang="en-US" altLang="ko-KR" sz="1200" dirty="0" smtClean="0">
                <a:effectLst/>
              </a:rPr>
              <a:t>0</a:t>
            </a:r>
            <a:r>
              <a:rPr lang="ko-KR" altLang="en-US" sz="1200" dirty="0" smtClean="0">
                <a:effectLst/>
              </a:rPr>
              <a:t>에 가까워진다</a:t>
            </a:r>
            <a:r>
              <a:rPr lang="en-US" altLang="ko-KR" sz="1200" dirty="0" smtClean="0">
                <a:effectLst/>
              </a:rPr>
              <a:t>. </a:t>
            </a:r>
            <a:r>
              <a:rPr lang="ko-KR" altLang="en-US" sz="1200" dirty="0" smtClean="0">
                <a:effectLst/>
              </a:rPr>
              <a:t>이 말은</a:t>
            </a:r>
            <a:r>
              <a:rPr lang="en-US" altLang="ko-KR" sz="1200" dirty="0" smtClean="0">
                <a:effectLst/>
              </a:rPr>
              <a:t>, </a:t>
            </a:r>
            <a:r>
              <a:rPr lang="ko-KR" altLang="en-US" sz="1200" dirty="0" smtClean="0">
                <a:effectLst/>
              </a:rPr>
              <a:t>가중치에 곱해지는 각각의 특성들이 어느 정도 무시가 된다는 말이다</a:t>
            </a:r>
            <a:r>
              <a:rPr lang="en-US" altLang="ko-KR" sz="1200" dirty="0" smtClean="0">
                <a:effectLst/>
              </a:rPr>
              <a:t>. </a:t>
            </a:r>
            <a:r>
              <a:rPr lang="ko-KR" altLang="en-US" sz="1200" u="sng" dirty="0" smtClean="0">
                <a:effectLst/>
              </a:rPr>
              <a:t>즉</a:t>
            </a:r>
            <a:r>
              <a:rPr lang="en-US" altLang="ko-KR" sz="1200" u="sng" dirty="0" smtClean="0">
                <a:effectLst/>
              </a:rPr>
              <a:t>, </a:t>
            </a:r>
            <a:r>
              <a:rPr lang="ko-KR" altLang="en-US" sz="1200" u="sng" dirty="0" smtClean="0">
                <a:effectLst/>
              </a:rPr>
              <a:t>데이터의 특성을 일정 부분 무시함으로써 학습 모델의 성능은 떨어지게 되지만 전체적인 경향성은 유지되므로 </a:t>
            </a:r>
            <a:r>
              <a:rPr lang="ko-KR" altLang="en-US" sz="1200" u="sng" dirty="0" err="1" smtClean="0">
                <a:effectLst/>
              </a:rPr>
              <a:t>과대적합</a:t>
            </a:r>
            <a:r>
              <a:rPr lang="en-US" altLang="ko-KR" sz="1200" u="sng" dirty="0" smtClean="0">
                <a:effectLst/>
              </a:rPr>
              <a:t>(Overfitting)</a:t>
            </a:r>
            <a:r>
              <a:rPr lang="ko-KR" altLang="en-US" sz="1200" u="sng" dirty="0" smtClean="0">
                <a:effectLst/>
              </a:rPr>
              <a:t>을 피할 수 있다</a:t>
            </a:r>
            <a:r>
              <a:rPr lang="en-US" altLang="ko-KR" sz="1200" u="sng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편차가 큰 특성의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방향으로 학습이 진행되기 때문이지요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상대적으로 적은 편차를 갖는 특성의 영향력은 줄어듭니다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altLang="ko-KR" baseline="0" dirty="0" smtClean="0"/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제곱을 하는 이유는 제곱 특성상 큰 가중치에 많은 </a:t>
            </a:r>
            <a:r>
              <a:rPr lang="ko-KR" altLang="en-US" b="1" baseline="0" dirty="0" err="1" smtClean="0"/>
              <a:t>패널티</a:t>
            </a:r>
            <a:r>
              <a:rPr lang="ko-KR" altLang="en-US" b="1" baseline="0" dirty="0" smtClean="0"/>
              <a:t> 부여하기 위함임</a:t>
            </a:r>
            <a:r>
              <a:rPr lang="en-US" altLang="ko-KR" b="1" baseline="0" dirty="0" smtClean="0"/>
              <a:t>.</a:t>
            </a:r>
          </a:p>
          <a:p>
            <a:r>
              <a:rPr lang="en-US" altLang="ko-KR" b="1" baseline="0" dirty="0" smtClean="0"/>
              <a:t>loss</a:t>
            </a:r>
            <a:r>
              <a:rPr lang="ko-KR" altLang="en-US" b="1" baseline="0" dirty="0" smtClean="0"/>
              <a:t>값은 전체적으로 값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개고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그니까 각 원소들 제곱해서 더해서 </a:t>
            </a:r>
            <a:r>
              <a:rPr lang="en-US" altLang="ko-KR" b="1" baseline="0" dirty="0" smtClean="0"/>
              <a:t>w</a:t>
            </a:r>
            <a:r>
              <a:rPr lang="ko-KR" altLang="en-US" b="1" baseline="0" dirty="0" smtClean="0"/>
              <a:t>도 하나의값으로 만들어야 </a:t>
            </a:r>
            <a:r>
              <a:rPr lang="ko-KR" altLang="en-US" b="1" baseline="0" dirty="0" err="1" smtClean="0"/>
              <a:t>계산이되지</a:t>
            </a:r>
            <a:r>
              <a:rPr lang="en-US" altLang="ko-KR" b="1" baseline="0" dirty="0" smtClean="0"/>
              <a:t>.</a:t>
            </a:r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애초에 </a:t>
            </a:r>
            <a:r>
              <a:rPr lang="en-US" altLang="ko-KR" b="1" baseline="0" dirty="0" smtClean="0"/>
              <a:t>bias</a:t>
            </a:r>
            <a:r>
              <a:rPr lang="ko-KR" altLang="en-US" b="1" baseline="0" dirty="0" smtClean="0"/>
              <a:t>는 </a:t>
            </a:r>
            <a:r>
              <a:rPr lang="ko-KR" altLang="en-US" b="1" baseline="0" dirty="0" err="1" smtClean="0"/>
              <a:t>퍼셉트론으로</a:t>
            </a:r>
            <a:r>
              <a:rPr lang="ko-KR" altLang="en-US" b="1" baseline="0" dirty="0" smtClean="0"/>
              <a:t> 돌아가서 얼마나 쉽게 활성화하냐는 거임</a:t>
            </a:r>
            <a:r>
              <a:rPr lang="en-US" altLang="ko-KR" b="1" baseline="0" dirty="0" smtClean="0"/>
              <a:t>.</a:t>
            </a:r>
          </a:p>
          <a:p>
            <a:r>
              <a:rPr lang="ko-KR" altLang="en-US" dirty="0" smtClean="0"/>
              <a:t>편향이 높을 수록 모델이 </a:t>
            </a:r>
            <a:r>
              <a:rPr lang="ko-KR" altLang="en-US" dirty="0" err="1" smtClean="0"/>
              <a:t>간단해지는</a:t>
            </a:r>
            <a:r>
              <a:rPr lang="ko-KR" altLang="en-US" dirty="0" smtClean="0"/>
              <a:t> 경향이 있으며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변수가 적고 더 일반화 되는 경우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오히려 </a:t>
            </a:r>
            <a:r>
              <a:rPr lang="ko-KR" altLang="en-US" dirty="0" err="1" smtClean="0"/>
              <a:t>과소적합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underfitting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위험이 발생하게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반대로 편향이 낮을수록 한계점이 낮아 데이터의 허용범위가 넓어지는 만큼 학습 데이터에만 잘 들어맞는 모델이 만들어질 수 있으며 모델이 더욱 복잡해질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허용범위가 넓어지는 만큼 필요 없는 노이즈가 포함될 가능성도 높다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편향과 분산의 트레이드오프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딜레마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편향과 분산이 동시에 최소화가 불가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91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effectLst/>
              </a:rPr>
              <a:t>가중치 감소 기법을 사용하면 가중치가 </a:t>
            </a:r>
            <a:r>
              <a:rPr lang="en-US" altLang="ko-KR" sz="1200" dirty="0" smtClean="0">
                <a:effectLst/>
              </a:rPr>
              <a:t>0</a:t>
            </a:r>
            <a:r>
              <a:rPr lang="ko-KR" altLang="en-US" sz="1200" dirty="0" smtClean="0">
                <a:effectLst/>
              </a:rPr>
              <a:t>에 가까워진다</a:t>
            </a:r>
            <a:r>
              <a:rPr lang="en-US" altLang="ko-KR" sz="1200" dirty="0" smtClean="0">
                <a:effectLst/>
              </a:rPr>
              <a:t>. </a:t>
            </a:r>
            <a:r>
              <a:rPr lang="ko-KR" altLang="en-US" sz="1200" dirty="0" smtClean="0">
                <a:effectLst/>
              </a:rPr>
              <a:t>이 말은</a:t>
            </a:r>
            <a:r>
              <a:rPr lang="en-US" altLang="ko-KR" sz="1200" dirty="0" smtClean="0">
                <a:effectLst/>
              </a:rPr>
              <a:t>, </a:t>
            </a:r>
            <a:r>
              <a:rPr lang="ko-KR" altLang="en-US" sz="1200" dirty="0" smtClean="0">
                <a:effectLst/>
              </a:rPr>
              <a:t>가중치에 곱해지는 각각의 특성들이 어느 정도 무시가 된다는 말이다</a:t>
            </a:r>
            <a:r>
              <a:rPr lang="en-US" altLang="ko-KR" sz="1200" dirty="0" smtClean="0">
                <a:effectLst/>
              </a:rPr>
              <a:t>. </a:t>
            </a:r>
            <a:r>
              <a:rPr lang="ko-KR" altLang="en-US" sz="1200" u="sng" dirty="0" smtClean="0">
                <a:effectLst/>
              </a:rPr>
              <a:t>즉</a:t>
            </a:r>
            <a:r>
              <a:rPr lang="en-US" altLang="ko-KR" sz="1200" u="sng" dirty="0" smtClean="0">
                <a:effectLst/>
              </a:rPr>
              <a:t>, </a:t>
            </a:r>
            <a:r>
              <a:rPr lang="ko-KR" altLang="en-US" sz="1200" u="sng" dirty="0" smtClean="0">
                <a:effectLst/>
              </a:rPr>
              <a:t>데이터의 특성을 일정 부분 무시함으로써 학습 모델의 성능은 떨어지게 되지만 전체적인 경향성은 유지되므로 </a:t>
            </a:r>
            <a:r>
              <a:rPr lang="ko-KR" altLang="en-US" sz="1200" u="sng" dirty="0" err="1" smtClean="0">
                <a:effectLst/>
              </a:rPr>
              <a:t>과대적합</a:t>
            </a:r>
            <a:r>
              <a:rPr lang="en-US" altLang="ko-KR" sz="1200" u="sng" dirty="0" smtClean="0">
                <a:effectLst/>
              </a:rPr>
              <a:t>(Overfitting)</a:t>
            </a:r>
            <a:r>
              <a:rPr lang="ko-KR" altLang="en-US" sz="1200" u="sng" dirty="0" smtClean="0">
                <a:effectLst/>
              </a:rPr>
              <a:t>을 피할 수 있다</a:t>
            </a:r>
            <a:r>
              <a:rPr lang="en-US" altLang="ko-KR" sz="1200" u="sng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편차가 큰 특성의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방향으로 학습이 진행되기 때문이지요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상대적으로 적은 편차를 갖는 특성의 영향력은 줄어듭니다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altLang="ko-KR" baseline="0" dirty="0" smtClean="0"/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제곱을 하는 이유는 제곱 특성상 큰 가중치에 많은 </a:t>
            </a:r>
            <a:r>
              <a:rPr lang="ko-KR" altLang="en-US" b="1" baseline="0" dirty="0" err="1" smtClean="0"/>
              <a:t>패널티</a:t>
            </a:r>
            <a:r>
              <a:rPr lang="ko-KR" altLang="en-US" b="1" baseline="0" dirty="0" smtClean="0"/>
              <a:t> 부여하기 위함임</a:t>
            </a:r>
            <a:r>
              <a:rPr lang="en-US" altLang="ko-KR" b="1" baseline="0" dirty="0" smtClean="0"/>
              <a:t>.</a:t>
            </a:r>
          </a:p>
          <a:p>
            <a:r>
              <a:rPr lang="en-US" altLang="ko-KR" b="1" baseline="0" dirty="0" smtClean="0"/>
              <a:t>loss</a:t>
            </a:r>
            <a:r>
              <a:rPr lang="ko-KR" altLang="en-US" b="1" baseline="0" dirty="0" smtClean="0"/>
              <a:t>값은 전체적으로 값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개고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그니까 각 원소들 제곱해서 더해서 </a:t>
            </a:r>
            <a:r>
              <a:rPr lang="en-US" altLang="ko-KR" b="1" baseline="0" dirty="0" smtClean="0"/>
              <a:t>w</a:t>
            </a:r>
            <a:r>
              <a:rPr lang="ko-KR" altLang="en-US" b="1" baseline="0" dirty="0" smtClean="0"/>
              <a:t>도 하나의값으로 만들어야 </a:t>
            </a:r>
            <a:r>
              <a:rPr lang="ko-KR" altLang="en-US" b="1" baseline="0" dirty="0" err="1" smtClean="0"/>
              <a:t>계산이되지</a:t>
            </a:r>
            <a:r>
              <a:rPr lang="en-US" altLang="ko-KR" b="1" baseline="0" dirty="0" smtClean="0"/>
              <a:t>.</a:t>
            </a:r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애초에 </a:t>
            </a:r>
            <a:r>
              <a:rPr lang="en-US" altLang="ko-KR" b="1" baseline="0" dirty="0" smtClean="0"/>
              <a:t>bias</a:t>
            </a:r>
            <a:r>
              <a:rPr lang="ko-KR" altLang="en-US" b="1" baseline="0" dirty="0" smtClean="0"/>
              <a:t>는 </a:t>
            </a:r>
            <a:r>
              <a:rPr lang="ko-KR" altLang="en-US" b="1" baseline="0" dirty="0" err="1" smtClean="0"/>
              <a:t>퍼셉트론으로</a:t>
            </a:r>
            <a:r>
              <a:rPr lang="ko-KR" altLang="en-US" b="1" baseline="0" dirty="0" smtClean="0"/>
              <a:t> 돌아가서 얼마나 쉽게 활성화하냐는 거임</a:t>
            </a:r>
            <a:r>
              <a:rPr lang="en-US" altLang="ko-KR" b="1" baseline="0" dirty="0" smtClean="0"/>
              <a:t>.</a:t>
            </a:r>
          </a:p>
          <a:p>
            <a:r>
              <a:rPr lang="ko-KR" altLang="en-US" dirty="0" smtClean="0"/>
              <a:t>편향이 높을 수록 모델이 </a:t>
            </a:r>
            <a:r>
              <a:rPr lang="ko-KR" altLang="en-US" dirty="0" err="1" smtClean="0"/>
              <a:t>간단해지는</a:t>
            </a:r>
            <a:r>
              <a:rPr lang="ko-KR" altLang="en-US" dirty="0" smtClean="0"/>
              <a:t> 경향이 있으며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변수가 적고 더 일반화 되는 경우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오히려 </a:t>
            </a:r>
            <a:r>
              <a:rPr lang="ko-KR" altLang="en-US" dirty="0" err="1" smtClean="0"/>
              <a:t>과소적합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underfitting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위험이 발생하게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반대로 편향이 낮을수록 한계점이 낮아 데이터의 허용범위가 넓어지는 만큼 학습 데이터에만 잘 들어맞는 모델이 만들어질 수 있으며 모델이 더욱 복잡해질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허용범위가 넓어지는 만큼 필요 없는 노이즈가 포함될 가능성도 높다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편향과 분산의 트레이드오프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딜레마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편향과 분산이 동시에 최소화가 불가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쉽게 </a:t>
            </a:r>
            <a:r>
              <a:rPr lang="ko-KR" altLang="en-US" b="1" dirty="0" err="1" smtClean="0"/>
              <a:t>갈아끼울</a:t>
            </a:r>
            <a:r>
              <a:rPr lang="ko-KR" altLang="en-US" b="1" dirty="0" smtClean="0"/>
              <a:t> 수 있겠네 </a:t>
            </a:r>
            <a:r>
              <a:rPr lang="ko-KR" altLang="en-US" b="1" dirty="0" err="1" smtClean="0"/>
              <a:t>이런식으로가면</a:t>
            </a:r>
            <a:r>
              <a:rPr lang="en-US" altLang="ko-KR" b="1" dirty="0" smtClean="0"/>
              <a:t>~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961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가중치 제곱의 합에 규제 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(Regularization Strength) λ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곱한다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값을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λ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크게 하면 가중치가 더 많이 감소되고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규제를 중요시함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λ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작게 하면 가중치가 증가한다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규제를 중요시하지 않음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가중치를 갱신할 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미분값을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 가중치에서 빼서 다음 가중치를 계산한다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가중치가 크면 손실 함수가 커지고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가중치가 크게 감소된다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가기 직전에도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체인룰로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다른애들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구했으니까 이제 더해줘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34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이제 데이터를 가지고 학습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아까 했던 것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747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031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당연히 </a:t>
            </a:r>
            <a:r>
              <a:rPr lang="en-US" altLang="ko-KR" b="1" baseline="0" dirty="0" smtClean="0"/>
              <a:t>100</a:t>
            </a:r>
            <a:r>
              <a:rPr lang="ko-KR" altLang="en-US" b="1" baseline="0" dirty="0" smtClean="0"/>
              <a:t>프로 일치는 안하겠지</a:t>
            </a:r>
            <a:r>
              <a:rPr lang="en-US" altLang="ko-KR" b="1" baseline="0" dirty="0" smtClean="0"/>
              <a:t>. + </a:t>
            </a:r>
            <a:r>
              <a:rPr lang="en-US" altLang="ko-KR" b="1" baseline="0" dirty="0" err="1" smtClean="0"/>
              <a:t>matplotlib</a:t>
            </a:r>
            <a:r>
              <a:rPr lang="en-US" altLang="ko-KR" b="1" baseline="0" dirty="0" smtClean="0"/>
              <a:t> version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27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데이터가 느슨해져서 다양한 케이스에 모델이 대응한다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정확도는 떨어지겠지만 더 많은 데이터를 학습한 것과 같은 효과</a:t>
            </a:r>
            <a:endParaRPr lang="en-US" altLang="ko-KR" b="1" baseline="0" dirty="0" smtClean="0"/>
          </a:p>
          <a:p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Batch normalization(gamma, beta)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학습할 </a:t>
            </a:r>
            <a:r>
              <a:rPr lang="de-DE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503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추가적인 계산이 필요하기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시간이 늘어날 수 있습니다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batchnorm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하면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효과적이라함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135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소스코드만제공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결과는 책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239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디폴트는 다 </a:t>
            </a:r>
            <a:r>
              <a:rPr lang="en-US" altLang="ko-KR" b="1" baseline="0" dirty="0" smtClean="0"/>
              <a:t>false</a:t>
            </a:r>
            <a:r>
              <a:rPr lang="ko-KR" altLang="en-US" b="1" baseline="0" dirty="0" smtClean="0"/>
              <a:t>로 돼있다</a:t>
            </a:r>
            <a:r>
              <a:rPr lang="en-US" altLang="ko-KR" b="1" baseline="0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018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소스코드만제공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결과는 책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993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당연히 추이는 똑같지않지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랜덤초기화가 지금 </a:t>
            </a:r>
            <a:r>
              <a:rPr lang="ko-KR" altLang="en-US" b="1" baseline="0" dirty="0" err="1" smtClean="0"/>
              <a:t>몇갠데</a:t>
            </a:r>
            <a:r>
              <a:rPr lang="en-US" altLang="ko-KR" b="1" baseline="0" dirty="0" smtClean="0"/>
              <a:t>. dropout</a:t>
            </a:r>
            <a:r>
              <a:rPr lang="ko-KR" altLang="en-US" b="1" baseline="0" dirty="0" smtClean="0"/>
              <a:t>도 </a:t>
            </a:r>
            <a:r>
              <a:rPr lang="ko-KR" altLang="en-US" b="1" baseline="0" dirty="0" err="1" smtClean="0"/>
              <a:t>배치마다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랜덤초기화</a:t>
            </a:r>
            <a:r>
              <a:rPr lang="ko-KR" altLang="en-US" b="1" baseline="0" dirty="0" smtClean="0"/>
              <a:t> 돼서 학습되고</a:t>
            </a:r>
            <a:r>
              <a:rPr lang="en-US" altLang="ko-KR" b="1" baseline="0" dirty="0" smtClean="0"/>
              <a:t>,</a:t>
            </a:r>
            <a:r>
              <a:rPr lang="ko-KR" altLang="en-US" b="1" baseline="0" dirty="0" smtClean="0"/>
              <a:t>가중치도 </a:t>
            </a:r>
            <a:r>
              <a:rPr lang="en-US" altLang="ko-KR" b="1" baseline="0" dirty="0" err="1" smtClean="0"/>
              <a:t>randn</a:t>
            </a:r>
            <a:endParaRPr lang="en-US" altLang="ko-KR" b="1" baseline="0" dirty="0" smtClean="0"/>
          </a:p>
          <a:p>
            <a:endParaRPr lang="en-US" altLang="ko-KR" sz="1200" b="1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추가적인 계산이 필요하기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시간이 늘어날 수 있습니다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60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lr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너무 크면 발산하고 너무 작으면 시간 </a:t>
            </a:r>
            <a:r>
              <a:rPr lang="ko-KR" altLang="en-US" b="1" dirty="0" err="1" smtClean="0"/>
              <a:t>오래걸림</a:t>
            </a:r>
            <a:endParaRPr lang="en-US" altLang="ko-KR" b="1" dirty="0" smtClean="0"/>
          </a:p>
          <a:p>
            <a:r>
              <a:rPr lang="ko-KR" altLang="en-US" dirty="0" smtClean="0"/>
              <a:t>입력 데이터가 </a:t>
            </a:r>
            <a:r>
              <a:rPr lang="ko-KR" altLang="en-US" dirty="0" err="1" smtClean="0"/>
              <a:t>여러번</a:t>
            </a:r>
            <a:r>
              <a:rPr lang="ko-KR" altLang="en-US" dirty="0" smtClean="0"/>
              <a:t> 학습되는 </a:t>
            </a:r>
            <a:r>
              <a:rPr lang="ko-KR" altLang="en-US" dirty="0" err="1" smtClean="0"/>
              <a:t>학습모델에</a:t>
            </a:r>
            <a:r>
              <a:rPr lang="ko-KR" altLang="en-US" dirty="0" smtClean="0"/>
              <a:t> 유용하게 쓰이는데 대표적으로 언어와 관련된 </a:t>
            </a:r>
            <a:r>
              <a:rPr lang="en-US" altLang="ko-KR" dirty="0" smtClean="0"/>
              <a:t>word2vec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GloVe</a:t>
            </a:r>
            <a:r>
              <a:rPr lang="ko-KR" altLang="en-US" dirty="0" smtClean="0"/>
              <a:t>에 유용합니다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학습 단어의 등장 확률에 따라 변수의 사용 비율이 확연하게 </a:t>
            </a:r>
            <a:r>
              <a:rPr lang="ko-KR" altLang="en-US" dirty="0" err="1" smtClean="0"/>
              <a:t>차이나기</a:t>
            </a:r>
            <a:r>
              <a:rPr lang="ko-KR" altLang="en-US" dirty="0" smtClean="0"/>
              <a:t> 때문에 많이 등장한 단어는 가중치를 적게 수정하고 적게 등장한 단어는 많이 수정할 수 있기 때문입니다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https://twinw.tistory.com/247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흰고래의꿈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티스토리</a:t>
            </a:r>
            <a:r>
              <a:rPr lang="en-US" altLang="ko-KR" dirty="0" smtClean="0"/>
              <a:t>]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803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648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err="1" smtClean="0"/>
              <a:t>kfold</a:t>
            </a:r>
            <a:r>
              <a:rPr lang="en-US" altLang="ko-KR" b="1" baseline="0" dirty="0" smtClean="0"/>
              <a:t> – train</a:t>
            </a:r>
            <a:r>
              <a:rPr lang="ko-KR" altLang="en-US" b="1" baseline="0" dirty="0" smtClean="0"/>
              <a:t>데이터 </a:t>
            </a:r>
            <a:r>
              <a:rPr lang="en-US" altLang="ko-KR" b="1" baseline="0" dirty="0" smtClean="0"/>
              <a:t>k</a:t>
            </a:r>
            <a:r>
              <a:rPr lang="ko-KR" altLang="en-US" b="1" baseline="0" dirty="0" smtClean="0"/>
              <a:t>등분하고 그 중에서 한 부분을 </a:t>
            </a:r>
            <a:r>
              <a:rPr lang="ko-KR" altLang="en-US" b="1" baseline="0" dirty="0" err="1" smtClean="0"/>
              <a:t>검증용</a:t>
            </a:r>
            <a:r>
              <a:rPr lang="ko-KR" altLang="en-US" b="1" baseline="0" dirty="0" smtClean="0"/>
              <a:t> 나머지를 훈련용 사용 후</a:t>
            </a:r>
            <a:r>
              <a:rPr lang="en-US" altLang="ko-KR" b="1" baseline="0" dirty="0" smtClean="0"/>
              <a:t>(k</a:t>
            </a:r>
            <a:r>
              <a:rPr lang="ko-KR" altLang="en-US" b="1" baseline="0" dirty="0" smtClean="0"/>
              <a:t>개</a:t>
            </a:r>
            <a:r>
              <a:rPr lang="en-US" altLang="ko-KR" b="1" baseline="0" dirty="0" smtClean="0"/>
              <a:t>)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평균때림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1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baseline="0" dirty="0" smtClean="0"/>
              <a:t>소스코드만 제공</a:t>
            </a:r>
            <a:endParaRPr lang="en-US" altLang="ko-KR" b="1" baseline="0" dirty="0" smtClean="0"/>
          </a:p>
          <a:p>
            <a:r>
              <a:rPr lang="ko-KR" altLang="en-US" b="1" baseline="0" dirty="0" smtClean="0"/>
              <a:t>밑에 프린트는 내가 </a:t>
            </a:r>
            <a:r>
              <a:rPr lang="ko-KR" altLang="en-US" b="1" baseline="0" dirty="0" err="1" smtClean="0"/>
              <a:t>해본것</a:t>
            </a:r>
            <a:endParaRPr lang="en-US" altLang="ko-KR" b="1" baseline="0" dirty="0" smtClean="0"/>
          </a:p>
          <a:p>
            <a:endParaRPr lang="en-US" altLang="ko-KR" b="1" baseline="0" dirty="0" smtClean="0"/>
          </a:p>
          <a:p>
            <a:r>
              <a:rPr lang="ko-KR" altLang="en-US" b="1" baseline="0" dirty="0" smtClean="0"/>
              <a:t>채널수높이너비가 아닐까 싶다</a:t>
            </a:r>
            <a:r>
              <a:rPr lang="en-US" altLang="ko-KR" b="1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869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534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 크기를 키우면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당 훈련 수가 감소하고 이로 인해 전체 훈련 횟수가 감소하여 결과적으로 전체 훈련 시간이 감소하게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35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여러 번 실행하면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까지의 범위에서 균등하게 분포된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난수가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생성될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="1" baseline="0" dirty="0" smtClean="0"/>
          </a:p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060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여러 번 실행하면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까지의 범위에서 균등하게 분포된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난수가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생성될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="1" baseline="0" dirty="0" smtClean="0"/>
          </a:p>
          <a:p>
            <a:endParaRPr lang="en-US" altLang="ko-KR" b="1" baseline="0" dirty="0" smtClean="0"/>
          </a:p>
          <a:p>
            <a:r>
              <a:rPr lang="en-US" altLang="ko-KR" b="1" baseline="0" dirty="0" smtClean="0"/>
              <a:t>[-1]</a:t>
            </a:r>
            <a:r>
              <a:rPr lang="ko-KR" altLang="en-US" b="1" baseline="0" dirty="0" err="1" smtClean="0"/>
              <a:t>로해야</a:t>
            </a:r>
            <a:r>
              <a:rPr lang="ko-KR" altLang="en-US" b="1" baseline="0" dirty="0" smtClean="0"/>
              <a:t> 마지막 </a:t>
            </a:r>
            <a:r>
              <a:rPr lang="ko-KR" altLang="en-US" b="1" baseline="0" dirty="0" err="1" smtClean="0"/>
              <a:t>에폭에서의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accuracy!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600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err="1" smtClean="0"/>
              <a:t>다른게</a:t>
            </a:r>
            <a:r>
              <a:rPr lang="ko-KR" altLang="en-US" b="1" baseline="0" dirty="0" smtClean="0"/>
              <a:t> 당연하지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랜덤으로 초기화했으니까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3875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/>
              <a:t>학습이 잘 </a:t>
            </a:r>
            <a:r>
              <a:rPr lang="ko-KR" altLang="en-US" b="1" baseline="0" dirty="0" err="1" smtClean="0"/>
              <a:t>진행될때</a:t>
            </a:r>
            <a:endParaRPr lang="en-US" altLang="ko-KR" b="1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err="1" smtClean="0"/>
              <a:t>학습률은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0.001~0.01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/>
              <a:t>가중치감소계수는 </a:t>
            </a:r>
            <a:r>
              <a:rPr lang="en-US" altLang="ko-KR" b="1" baseline="0" dirty="0" smtClean="0"/>
              <a:t>10</a:t>
            </a:r>
            <a:r>
              <a:rPr lang="ko-KR" altLang="en-US" b="1" baseline="0" dirty="0" smtClean="0"/>
              <a:t>의</a:t>
            </a:r>
            <a:r>
              <a:rPr lang="en-US" altLang="ko-KR" b="1" baseline="0" dirty="0" smtClean="0"/>
              <a:t>-8~-6 </a:t>
            </a:r>
            <a:r>
              <a:rPr lang="ko-KR" altLang="en-US" b="1" baseline="0" dirty="0" smtClean="0"/>
              <a:t>정도</a:t>
            </a:r>
            <a:r>
              <a:rPr lang="en-US" altLang="ko-KR" b="1" baseline="0" dirty="0" smtClean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/>
              <a:t>이렇게 </a:t>
            </a:r>
            <a:r>
              <a:rPr lang="ko-KR" altLang="en-US" b="1" baseline="0" dirty="0" err="1" smtClean="0"/>
              <a:t>잘될거같은</a:t>
            </a:r>
            <a:r>
              <a:rPr lang="ko-KR" altLang="en-US" b="1" baseline="0" dirty="0" smtClean="0"/>
              <a:t> 범위를 관찰하고 범위를 </a:t>
            </a:r>
            <a:r>
              <a:rPr lang="ko-KR" altLang="en-US" b="1" baseline="0" dirty="0" err="1" smtClean="0"/>
              <a:t>좁혀나가면</a:t>
            </a:r>
            <a:r>
              <a:rPr lang="ko-KR" altLang="en-US" b="1" baseline="0" dirty="0" smtClean="0"/>
              <a:t> 된다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그리고 또 그 축소된 범위로 똑같은 작업하면 된다</a:t>
            </a:r>
            <a:r>
              <a:rPr lang="en-US" altLang="ko-KR" b="1" baseline="0" dirty="0" smtClean="0"/>
              <a:t>. </a:t>
            </a:r>
            <a:r>
              <a:rPr lang="ko-KR" altLang="en-US" b="1" baseline="0" dirty="0" smtClean="0"/>
              <a:t>그러다가 특정 단계에서 값 하나 선택한다</a:t>
            </a:r>
            <a:r>
              <a:rPr lang="en-US" altLang="ko-KR" b="1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lr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너무 크면 발산하고 너무 작으면 시간 </a:t>
            </a:r>
            <a:r>
              <a:rPr lang="ko-KR" altLang="en-US" b="1" dirty="0" err="1" smtClean="0"/>
              <a:t>오래걸림</a:t>
            </a:r>
            <a:endParaRPr lang="en-US" altLang="ko-KR" b="1" dirty="0" smtClean="0"/>
          </a:p>
          <a:p>
            <a:r>
              <a:rPr lang="ko-KR" altLang="en-US" dirty="0" smtClean="0"/>
              <a:t>입력 데이터가 </a:t>
            </a:r>
            <a:r>
              <a:rPr lang="ko-KR" altLang="en-US" dirty="0" err="1" smtClean="0"/>
              <a:t>여러번</a:t>
            </a:r>
            <a:r>
              <a:rPr lang="ko-KR" altLang="en-US" dirty="0" smtClean="0"/>
              <a:t> 학습되는 </a:t>
            </a:r>
            <a:r>
              <a:rPr lang="ko-KR" altLang="en-US" dirty="0" err="1" smtClean="0"/>
              <a:t>학습모델에</a:t>
            </a:r>
            <a:r>
              <a:rPr lang="ko-KR" altLang="en-US" dirty="0" smtClean="0"/>
              <a:t> 유용하게 쓰이는데 대표적으로 언어와 관련된 </a:t>
            </a:r>
            <a:r>
              <a:rPr lang="en-US" altLang="ko-KR" dirty="0" smtClean="0"/>
              <a:t>word2vec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GloVe</a:t>
            </a:r>
            <a:r>
              <a:rPr lang="ko-KR" altLang="en-US" dirty="0" smtClean="0"/>
              <a:t>에 유용합니다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학습 단어의 등장 확률에 따라 변수의 사용 비율이 확연하게 </a:t>
            </a:r>
            <a:r>
              <a:rPr lang="ko-KR" altLang="en-US" dirty="0" err="1" smtClean="0"/>
              <a:t>차이나기</a:t>
            </a:r>
            <a:r>
              <a:rPr lang="ko-KR" altLang="en-US" dirty="0" smtClean="0"/>
              <a:t> 때문에 많이 등장한 단어는 가중치를 적게 수정하고 적게 등장한 단어는 많이 수정할 수 있기 때문입니다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https://twinw.tistory.com/247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흰고래의꿈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티스토리</a:t>
            </a:r>
            <a:r>
              <a:rPr lang="en-US" altLang="ko-KR" dirty="0" smtClean="0"/>
              <a:t>]</a:t>
            </a:r>
          </a:p>
          <a:p>
            <a:endParaRPr lang="en-US" altLang="ko-KR" b="1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엡실론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델타 논법은 함수의 극한을 수학적으로 명확하게 정의하는 방법이다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7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hyperlink" Target="https://matplotlib.org/stable/users/prev_whats_new/dflt_style_changes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/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1026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24961"/>
            <a:ext cx="4305299" cy="60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6.1.5 </a:t>
            </a:r>
            <a:r>
              <a:rPr lang="en-US" altLang="ko-KR" dirty="0" err="1" smtClean="0"/>
              <a:t>AdaGrad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C000"/>
                </a:solidFill>
              </a:rPr>
              <a:t>A</a:t>
            </a:r>
            <a:r>
              <a:rPr lang="en-US" altLang="ko-KR" dirty="0" smtClean="0">
                <a:solidFill>
                  <a:srgbClr val="FFC000"/>
                </a:solidFill>
              </a:rPr>
              <a:t>daptive </a:t>
            </a:r>
            <a:r>
              <a:rPr lang="en-US" altLang="ko-KR" dirty="0">
                <a:solidFill>
                  <a:srgbClr val="FFC000"/>
                </a:solidFill>
              </a:rPr>
              <a:t>G</a:t>
            </a:r>
            <a:r>
              <a:rPr lang="en-US" altLang="ko-KR" dirty="0" smtClean="0">
                <a:solidFill>
                  <a:srgbClr val="FFC000"/>
                </a:solidFill>
              </a:rPr>
              <a:t>radient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9" y="2341614"/>
            <a:ext cx="6322537" cy="289813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80572" y="2929691"/>
            <a:ext cx="1251285" cy="27672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84321" y="3531269"/>
            <a:ext cx="1774657" cy="2632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87978" y="4916906"/>
            <a:ext cx="733928" cy="38300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214" y="365125"/>
            <a:ext cx="2997354" cy="120021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852738" y="5299912"/>
            <a:ext cx="35830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</a:rPr>
              <a:t>ε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(입실론)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,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아주 작은 상수를 의미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</a:rPr>
              <a:t>0으로 나누는 것을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</a:rPr>
              <a:t>방지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인수로 설정 가능</a:t>
            </a: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7171" name="Picture 3" descr="딥러닝) optimizer ( SGD , Momentum , AdaGrad , RMSProp, Adam 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16" y="2844727"/>
            <a:ext cx="4903357" cy="189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472076" y="2128611"/>
            <a:ext cx="4179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효율적 움직임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y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축 방향 갱신 강도 약해짐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지그재그 줄어듦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6.1.6 Adam</a:t>
            </a:r>
            <a:endParaRPr lang="ko-KR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모멘텀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+ </a:t>
                </a:r>
                <a:r>
                  <a:rPr lang="en-US" altLang="ko-KR" dirty="0" err="1" smtClean="0">
                    <a:solidFill>
                      <a:srgbClr val="0070C0"/>
                    </a:solidFill>
                  </a:rPr>
                  <a:t>AdaGrad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(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직관적으로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altLang="ko-KR" dirty="0">
                    <a:solidFill>
                      <a:srgbClr val="FFC000"/>
                    </a:solidFill>
                  </a:rPr>
                  <a:t>Momentum</a:t>
                </a:r>
                <a:r>
                  <a:rPr lang="ko-KR" altLang="en-US" dirty="0">
                    <a:solidFill>
                      <a:srgbClr val="FFC000"/>
                    </a:solidFill>
                  </a:rPr>
                  <a:t>과 </a:t>
                </a:r>
                <a:r>
                  <a:rPr lang="en-US" altLang="ko-KR" dirty="0" err="1">
                    <a:solidFill>
                      <a:srgbClr val="FFC000"/>
                    </a:solidFill>
                  </a:rPr>
                  <a:t>RMSProp</a:t>
                </a:r>
                <a:r>
                  <a:rPr lang="ko-KR" altLang="en-US" dirty="0">
                    <a:solidFill>
                      <a:srgbClr val="FFC000"/>
                    </a:solidFill>
                  </a:rPr>
                  <a:t>의 </a:t>
                </a:r>
                <a:r>
                  <a:rPr lang="ko-KR" altLang="en-US" dirty="0" smtClean="0">
                    <a:solidFill>
                      <a:srgbClr val="FFC000"/>
                    </a:solidFill>
                  </a:rPr>
                  <a:t>장점</a:t>
                </a:r>
                <a:endParaRPr lang="en-US" altLang="ko-KR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FFC000"/>
                    </a:solidFill>
                  </a:rPr>
                  <a:t>학습 방향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srgbClr val="FFC000"/>
                    </a:solidFill>
                  </a:rPr>
                  <a:t>크기 개선</a:t>
                </a:r>
                <a:endParaRPr lang="en-US" altLang="ko-KR" dirty="0" smtClean="0">
                  <a:solidFill>
                    <a:srgbClr val="FFC000"/>
                  </a:solidFill>
                </a:endParaRPr>
              </a:p>
              <a:p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하이퍼파라미터의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“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편향 보정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”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err="1">
                    <a:solidFill>
                      <a:srgbClr val="0070C0"/>
                    </a:solidFill>
                  </a:rPr>
                  <a:t>학습률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(learning rate) = alpha</a:t>
                </a:r>
              </a:p>
              <a:p>
                <a:pPr lvl="1"/>
                <a:r>
                  <a:rPr lang="ko-KR" altLang="en-US" dirty="0">
                    <a:solidFill>
                      <a:srgbClr val="0070C0"/>
                    </a:solidFill>
                  </a:rPr>
                  <a:t>일차 </a:t>
                </a:r>
                <a:r>
                  <a:rPr lang="ko-KR" altLang="en-US" dirty="0" err="1">
                    <a:solidFill>
                      <a:srgbClr val="0070C0"/>
                    </a:solidFill>
                  </a:rPr>
                  <a:t>모멘텀용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 계수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beta1 (default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값은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0.9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)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-&gt; </a:t>
                </a:r>
                <a:r>
                  <a:rPr lang="ko-KR" altLang="en-US" dirty="0" smtClean="0">
                    <a:solidFill>
                      <a:srgbClr val="FFC000"/>
                    </a:solidFill>
                  </a:rPr>
                  <a:t>지수이동평균</a:t>
                </a:r>
                <a:endParaRPr lang="en-US" altLang="ko-KR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ko-KR" altLang="en-US" dirty="0">
                    <a:solidFill>
                      <a:srgbClr val="0070C0"/>
                    </a:solidFill>
                  </a:rPr>
                  <a:t>이차 </a:t>
                </a:r>
                <a:r>
                  <a:rPr lang="ko-KR" altLang="en-US" dirty="0" err="1">
                    <a:solidFill>
                      <a:srgbClr val="0070C0"/>
                    </a:solidFill>
                  </a:rPr>
                  <a:t>모멘텀용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 계수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beta2 (default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값은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0.999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)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-&gt; EMS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ko-KR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ko-KR" altLang="en-US" dirty="0" smtClean="0">
                    <a:solidFill>
                      <a:srgbClr val="FFC000"/>
                    </a:solidFill>
                  </a:rPr>
                  <a:t>초기값이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0</a:t>
                </a:r>
                <a:r>
                  <a:rPr lang="ko-KR" altLang="en-US" dirty="0" smtClean="0">
                    <a:solidFill>
                      <a:srgbClr val="FFC000"/>
                    </a:solidFill>
                  </a:rPr>
                  <a:t>에 가까워지는 편향 문제를 해결하기 위해</a:t>
                </a:r>
                <a:endParaRPr lang="en-US" altLang="ko-KR" dirty="0" smtClean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iro.medium.com/proxy/1*DTF7m1GzuWryRl0lpg05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77" y="1160256"/>
            <a:ext cx="5788123" cy="21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6.1.6 Adam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277" t="14652" r="33118" b="13264"/>
          <a:stretch/>
        </p:blipFill>
        <p:spPr>
          <a:xfrm>
            <a:off x="5288479" y="517526"/>
            <a:ext cx="6412454" cy="5900208"/>
          </a:xfrm>
          <a:prstGeom prst="rect">
            <a:avLst/>
          </a:prstGeom>
        </p:spPr>
      </p:pic>
      <p:pic>
        <p:nvPicPr>
          <p:cNvPr id="9" name="Picture 2" descr="https://miro.medium.com/proxy/1*DTF7m1GzuWryRl0lpg05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59" y="1327272"/>
            <a:ext cx="4930192" cy="18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45124" y="6079180"/>
            <a:ext cx="3356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FFC000"/>
                </a:solidFill>
              </a:rPr>
              <a:t>Root Mean Square </a:t>
            </a:r>
            <a:r>
              <a:rPr lang="de-DE" altLang="ko-KR" sz="1600" b="1" dirty="0">
                <a:solidFill>
                  <a:srgbClr val="FFC000"/>
                </a:solidFill>
              </a:rPr>
              <a:t>Propagation</a:t>
            </a:r>
            <a:endParaRPr lang="ko-KR" altLang="en-US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03" y="3181311"/>
            <a:ext cx="5148304" cy="35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6.1.7 </a:t>
            </a:r>
            <a:r>
              <a:rPr lang="ko-KR" altLang="en-US" dirty="0" smtClean="0">
                <a:solidFill>
                  <a:srgbClr val="0070C0"/>
                </a:solidFill>
              </a:rPr>
              <a:t>어느 갱신 방법을 이용할 것인가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풀어야 할 문제가 무엇이냐에 따라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하이퍼파라미터를</a:t>
            </a:r>
            <a:r>
              <a:rPr lang="ko-KR" altLang="en-US" dirty="0" smtClean="0">
                <a:solidFill>
                  <a:srgbClr val="0070C0"/>
                </a:solidFill>
              </a:rPr>
              <a:t> 어떻게 </a:t>
            </a:r>
            <a:r>
              <a:rPr lang="ko-KR" altLang="en-US" dirty="0" err="1" smtClean="0">
                <a:solidFill>
                  <a:srgbClr val="0070C0"/>
                </a:solidFill>
              </a:rPr>
              <a:t>설정하냐에</a:t>
            </a:r>
            <a:r>
              <a:rPr lang="ko-KR" altLang="en-US" dirty="0" smtClean="0">
                <a:solidFill>
                  <a:srgbClr val="0070C0"/>
                </a:solidFill>
              </a:rPr>
              <a:t> 따라서 결과도 달라진다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최근 </a:t>
            </a:r>
            <a:r>
              <a:rPr lang="en-US" altLang="ko-KR" dirty="0" smtClean="0">
                <a:solidFill>
                  <a:srgbClr val="0070C0"/>
                </a:solidFill>
              </a:rPr>
              <a:t>Adam</a:t>
            </a:r>
          </a:p>
        </p:txBody>
      </p:sp>
      <p:pic>
        <p:nvPicPr>
          <p:cNvPr id="1026" name="Picture 2" descr="각 옵티마이저 학습 과정을 시각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61" y="3617843"/>
            <a:ext cx="5583677" cy="28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" y="-649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6.1.7 </a:t>
            </a:r>
            <a:r>
              <a:rPr lang="ko-KR" altLang="en-US" sz="2800" dirty="0" smtClean="0">
                <a:solidFill>
                  <a:srgbClr val="FFC000"/>
                </a:solidFill>
              </a:rPr>
              <a:t>어느 갱신 방법을 이용할 것인가</a:t>
            </a:r>
            <a:r>
              <a:rPr lang="en-US" altLang="ko-KR" sz="2800" dirty="0" smtClean="0">
                <a:solidFill>
                  <a:srgbClr val="FFC000"/>
                </a:solidFill>
              </a:rPr>
              <a:t>?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809"/>
            <a:ext cx="4360745" cy="51220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521" y="2106301"/>
            <a:ext cx="4770542" cy="45165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39578"/>
          <a:stretch/>
        </p:blipFill>
        <p:spPr>
          <a:xfrm>
            <a:off x="8293368" y="4069080"/>
            <a:ext cx="3898632" cy="255375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0" y="2396262"/>
            <a:ext cx="1669773" cy="28730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98605" y="3819250"/>
            <a:ext cx="1768378" cy="26573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4401" y="5234267"/>
            <a:ext cx="983974" cy="28195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17950" y="3022600"/>
            <a:ext cx="4254500" cy="3429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707" y="994770"/>
            <a:ext cx="4823523" cy="101207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794766" y="6199632"/>
            <a:ext cx="1389882" cy="4232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733" y="0"/>
            <a:ext cx="2629267" cy="21815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8944" y="2055248"/>
            <a:ext cx="255305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" y="-649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6.1.7 </a:t>
            </a:r>
            <a:r>
              <a:rPr lang="ko-KR" altLang="en-US" sz="2800" dirty="0" smtClean="0">
                <a:solidFill>
                  <a:srgbClr val="FFC000"/>
                </a:solidFill>
              </a:rPr>
              <a:t>어느 갱신 방법을 이용할 것인가</a:t>
            </a:r>
            <a:r>
              <a:rPr lang="en-US" altLang="ko-KR" sz="2800" dirty="0" smtClean="0">
                <a:solidFill>
                  <a:srgbClr val="FFC000"/>
                </a:solidFill>
              </a:rPr>
              <a:t>?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2" y="1721887"/>
            <a:ext cx="5796676" cy="42014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28" y="1721886"/>
            <a:ext cx="5585660" cy="4201441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2552700" y="1721885"/>
            <a:ext cx="981075" cy="29741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839074" y="1721884"/>
            <a:ext cx="885825" cy="2307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6.1.7 </a:t>
            </a:r>
            <a:r>
              <a:rPr lang="ko-KR" altLang="en-US" dirty="0" smtClean="0">
                <a:solidFill>
                  <a:srgbClr val="FF0000"/>
                </a:solidFill>
              </a:rPr>
              <a:t>어느 갱신 방법을 이용할 것인가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2" y="2113184"/>
            <a:ext cx="5440631" cy="4214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18" y="1571115"/>
            <a:ext cx="3721291" cy="381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00" y="1571115"/>
            <a:ext cx="3397425" cy="38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-1786" t="21725" r="1786" b="5012"/>
          <a:stretch/>
        </p:blipFill>
        <p:spPr>
          <a:xfrm>
            <a:off x="7159249" y="1589657"/>
            <a:ext cx="444523" cy="13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204" y="2256079"/>
            <a:ext cx="5431346" cy="40719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5902" y="1365894"/>
            <a:ext cx="3877216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6.1.7 </a:t>
            </a:r>
            <a:r>
              <a:rPr lang="ko-KR" altLang="en-US" dirty="0" smtClean="0">
                <a:solidFill>
                  <a:srgbClr val="FF0000"/>
                </a:solidFill>
              </a:rPr>
              <a:t>어느 갱신 방법을 이용할 것인가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2" y="2113184"/>
            <a:ext cx="5440631" cy="42148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76" y="2167674"/>
            <a:ext cx="6108582" cy="41058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144" y="1429240"/>
            <a:ext cx="3710406" cy="5228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8" y="1571115"/>
            <a:ext cx="3721291" cy="381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00" y="1571115"/>
            <a:ext cx="3397425" cy="38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-1786" t="21725" r="1786" b="5012"/>
          <a:stretch/>
        </p:blipFill>
        <p:spPr>
          <a:xfrm>
            <a:off x="7159249" y="1589657"/>
            <a:ext cx="444523" cy="13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507" y="1385096"/>
            <a:ext cx="6713570" cy="21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52" y="2638352"/>
            <a:ext cx="4224082" cy="1582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173" y="2553364"/>
            <a:ext cx="5347210" cy="175289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70767" y="3532340"/>
            <a:ext cx="3538603" cy="20041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42" y="2525933"/>
            <a:ext cx="4224082" cy="15829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536" y="49777"/>
            <a:ext cx="4292821" cy="4388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536" y="4437853"/>
            <a:ext cx="4292821" cy="236867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360678" y="3606307"/>
            <a:ext cx="4582922" cy="25170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434197" y="19104"/>
            <a:ext cx="1083502" cy="21889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6. </a:t>
            </a:r>
            <a:r>
              <a:rPr lang="ko-KR" altLang="en-US" dirty="0" smtClean="0"/>
              <a:t>학습 관련 기술들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가중치 매개변수 </a:t>
            </a:r>
            <a:r>
              <a:rPr lang="ko-KR" altLang="en-US" dirty="0" err="1" smtClean="0">
                <a:solidFill>
                  <a:srgbClr val="0070C0"/>
                </a:solidFill>
              </a:rPr>
              <a:t>최적값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탐색법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최적화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매개변수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설정 방법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정규화  </a:t>
            </a:r>
            <a:r>
              <a:rPr lang="en-US" altLang="ko-KR" dirty="0" smtClean="0">
                <a:solidFill>
                  <a:srgbClr val="0070C0"/>
                </a:solidFill>
              </a:rPr>
              <a:t>/ </a:t>
            </a:r>
            <a:r>
              <a:rPr lang="ko-KR" altLang="en-US" dirty="0" smtClean="0">
                <a:solidFill>
                  <a:srgbClr val="0070C0"/>
                </a:solidFill>
              </a:rPr>
              <a:t>배치 정규화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학습 효율과 정확도</a:t>
            </a:r>
            <a:r>
              <a:rPr lang="en-US" altLang="ko-KR" dirty="0" smtClean="0">
                <a:solidFill>
                  <a:srgbClr val="0070C0"/>
                </a:solidFill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633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27" y="784582"/>
            <a:ext cx="3093048" cy="1159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27" y="2050132"/>
            <a:ext cx="5027019" cy="365956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238500" y="3295823"/>
            <a:ext cx="1284428" cy="21415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66266" y="5068258"/>
            <a:ext cx="956662" cy="2192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17407" y="5045732"/>
            <a:ext cx="908137" cy="21667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317460" y="2669522"/>
            <a:ext cx="1011849" cy="20406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05" y="2951840"/>
            <a:ext cx="6731346" cy="3873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81767"/>
          <a:stretch/>
        </p:blipFill>
        <p:spPr>
          <a:xfrm>
            <a:off x="196850" y="2882900"/>
            <a:ext cx="5027019" cy="66726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385257" y="2842712"/>
            <a:ext cx="956662" cy="26878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705" y="16115"/>
            <a:ext cx="6712295" cy="421661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392382" y="1754666"/>
            <a:ext cx="1113318" cy="159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18341" y="3752149"/>
            <a:ext cx="1595335" cy="1810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818341" y="4472860"/>
            <a:ext cx="2668044" cy="22546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92382" y="2054225"/>
            <a:ext cx="1113318" cy="17029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392382" y="2192811"/>
            <a:ext cx="1113318" cy="20019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92381" y="2633138"/>
            <a:ext cx="1319693" cy="24976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091765" y="5731877"/>
            <a:ext cx="2022183" cy="20684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05501" y="5257157"/>
            <a:ext cx="334432" cy="23771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591" y="5257157"/>
            <a:ext cx="3661910" cy="9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0" y="1272731"/>
            <a:ext cx="5572697" cy="4115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30063"/>
          <a:stretch/>
        </p:blipFill>
        <p:spPr>
          <a:xfrm>
            <a:off x="6312587" y="945297"/>
            <a:ext cx="5658152" cy="4686541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10788779" y="4953705"/>
            <a:ext cx="1284428" cy="21415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94642" y="3026348"/>
            <a:ext cx="4515102" cy="85027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775449" y="1536700"/>
            <a:ext cx="292101" cy="24019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048" y="2168411"/>
            <a:ext cx="2991004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6" y="1133832"/>
            <a:ext cx="3093048" cy="1159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6" y="2399382"/>
            <a:ext cx="5027019" cy="365956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7849" y="3645073"/>
            <a:ext cx="1284428" cy="21415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5615" y="5417508"/>
            <a:ext cx="956662" cy="2192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446756" y="5394982"/>
            <a:ext cx="908137" cy="21667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444" y="2132644"/>
            <a:ext cx="5789172" cy="328026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6809" y="3018772"/>
            <a:ext cx="1011849" cy="20406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39" y="3390310"/>
            <a:ext cx="5271382" cy="26686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444" y="5282262"/>
            <a:ext cx="258895" cy="776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8721" y="5282261"/>
            <a:ext cx="258895" cy="77668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 flipH="1">
            <a:off x="5867888" y="4747364"/>
            <a:ext cx="1434783" cy="25678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17" y="1155013"/>
            <a:ext cx="2610080" cy="5182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25" y="1155013"/>
            <a:ext cx="2685791" cy="518244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234614" y="2148822"/>
            <a:ext cx="358036" cy="25052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58549" y="1271675"/>
            <a:ext cx="358036" cy="25052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80217" y="4228144"/>
            <a:ext cx="2203864" cy="2567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28545" y="5430642"/>
            <a:ext cx="3150528" cy="102347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058549" y="2668044"/>
            <a:ext cx="2127210" cy="23589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35" y="1561988"/>
            <a:ext cx="5942222" cy="45824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0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58286" y="5850818"/>
            <a:ext cx="1457421" cy="23723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7" y="868991"/>
            <a:ext cx="2592115" cy="232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27" y="1227225"/>
            <a:ext cx="5721644" cy="201940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0" y="1112879"/>
            <a:ext cx="2940050" cy="32384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85981" y="2289746"/>
            <a:ext cx="1883185" cy="241300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53" y="3246629"/>
            <a:ext cx="4585792" cy="352753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36750" y="402139"/>
            <a:ext cx="4644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학습률과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신경망 구조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층 깊이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따라 결과가 달라진다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879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056"/>
            <a:ext cx="4974454" cy="3831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48" y="1925895"/>
            <a:ext cx="7019286" cy="3651374"/>
          </a:xfrm>
          <a:prstGeom prst="rect">
            <a:avLst/>
          </a:prstGeom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943367" y="2459648"/>
            <a:ext cx="26933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방대한 데이터 셋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,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변동이 크다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43367" y="2721258"/>
            <a:ext cx="4644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손실 함수 그래프를 매끄럽게 하기 위함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! (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이동평균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</a:t>
            </a:r>
            <a:endParaRPr lang="en-US" altLang="ko-KR" sz="1400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C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26" y="2172511"/>
            <a:ext cx="3893574" cy="11506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63" y="1395185"/>
            <a:ext cx="6814045" cy="20581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63" y="3621324"/>
            <a:ext cx="6788343" cy="22524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183" y="946150"/>
            <a:ext cx="3937517" cy="1058405"/>
          </a:xfrm>
          <a:prstGeom prst="rect">
            <a:avLst/>
          </a:prstGeom>
        </p:spPr>
      </p:pic>
      <p:pic>
        <p:nvPicPr>
          <p:cNvPr id="24" name="Picture 7" descr="https://t1.daumcdn.net/cfile/tistory/9909EF345D53F4D9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3697153"/>
            <a:ext cx="4763614" cy="2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335" y="1561988"/>
            <a:ext cx="5942222" cy="45824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849" y="-983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6.1.8 MNIST </a:t>
            </a:r>
            <a:r>
              <a:rPr lang="ko-KR" altLang="en-US" sz="2800" dirty="0" smtClean="0">
                <a:solidFill>
                  <a:srgbClr val="FF0000"/>
                </a:solidFill>
              </a:rPr>
              <a:t>데이터셋으로 본 갱신 방법 비교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7" y="868991"/>
            <a:ext cx="2592115" cy="232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27" y="1227225"/>
            <a:ext cx="5721644" cy="201940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0" y="1112879"/>
            <a:ext cx="2940050" cy="32384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85981" y="2289746"/>
            <a:ext cx="1883185" cy="241300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53" y="3246629"/>
            <a:ext cx="4585792" cy="352753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194120" y="5259495"/>
            <a:ext cx="946459" cy="884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462171" y="5536504"/>
            <a:ext cx="1362399" cy="47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221238" y="1561987"/>
            <a:ext cx="1778483" cy="12751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36750" y="402139"/>
            <a:ext cx="4644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학습률과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신경망 구조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층 깊이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따라 결과가 달라진다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91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</a:rPr>
              <a:t>6.1.8 MNIST </a:t>
            </a:r>
            <a:r>
              <a:rPr lang="ko-KR" altLang="en-US" sz="4000" dirty="0" smtClean="0">
                <a:solidFill>
                  <a:srgbClr val="FF0000"/>
                </a:solidFill>
              </a:rPr>
              <a:t>데이터셋으로 본 갱신 방법 비교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" y="1908076"/>
            <a:ext cx="6263578" cy="4832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40" y="2833758"/>
            <a:ext cx="4861334" cy="3791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40568"/>
          <a:stretch/>
        </p:blipFill>
        <p:spPr>
          <a:xfrm>
            <a:off x="6894785" y="2243700"/>
            <a:ext cx="5132185" cy="3411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785" y="1887076"/>
            <a:ext cx="2825895" cy="25401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723349" y="2011680"/>
            <a:ext cx="1887070" cy="11666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b="49375"/>
          <a:stretch/>
        </p:blipFill>
        <p:spPr>
          <a:xfrm>
            <a:off x="4723349" y="3618103"/>
            <a:ext cx="7494757" cy="13583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349" y="3077980"/>
            <a:ext cx="6686894" cy="3492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33" y="3053105"/>
            <a:ext cx="3581584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.1 </a:t>
            </a:r>
            <a:r>
              <a:rPr lang="ko-KR" altLang="en-US" dirty="0" smtClean="0"/>
              <a:t>매개변수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최적화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err="1" smtClean="0">
                <a:solidFill>
                  <a:srgbClr val="0070C0"/>
                </a:solidFill>
              </a:rPr>
              <a:t>손실함수</a:t>
            </a:r>
            <a:r>
              <a:rPr lang="ko-KR" altLang="en-US" dirty="0" smtClean="0">
                <a:solidFill>
                  <a:srgbClr val="0070C0"/>
                </a:solidFill>
              </a:rPr>
              <a:t> 낮추는 매개변수 </a:t>
            </a:r>
            <a:r>
              <a:rPr lang="ko-KR" altLang="en-US" dirty="0" err="1" smtClean="0">
                <a:solidFill>
                  <a:srgbClr val="0070C0"/>
                </a:solidFill>
              </a:rPr>
              <a:t>최적값</a:t>
            </a:r>
            <a:r>
              <a:rPr lang="ko-KR" altLang="en-US" dirty="0" smtClean="0">
                <a:solidFill>
                  <a:srgbClr val="0070C0"/>
                </a:solidFill>
              </a:rPr>
              <a:t> 찾기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신경망 학습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그러나 매개변수 많고 공간 넓어서 어렵다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지금까지의 방법 </a:t>
            </a:r>
            <a:r>
              <a:rPr lang="en-US" altLang="ko-KR" dirty="0" smtClean="0">
                <a:solidFill>
                  <a:srgbClr val="0070C0"/>
                </a:solidFill>
              </a:rPr>
              <a:t>: ‘SGD’</a:t>
            </a:r>
          </a:p>
          <a:p>
            <a:r>
              <a:rPr lang="ko-KR" altLang="en-US" dirty="0" smtClean="0">
                <a:solidFill>
                  <a:srgbClr val="FFC000"/>
                </a:solidFill>
              </a:rPr>
              <a:t>엄밀히 말하면 </a:t>
            </a:r>
            <a:r>
              <a:rPr lang="en-US" altLang="ko-KR" dirty="0" smtClean="0">
                <a:solidFill>
                  <a:srgbClr val="FFC000"/>
                </a:solidFill>
              </a:rPr>
              <a:t>Mini-batch Gradient Descent</a:t>
            </a:r>
            <a:r>
              <a:rPr lang="ko-KR" altLang="en-US" dirty="0" smtClean="0">
                <a:solidFill>
                  <a:srgbClr val="FFC000"/>
                </a:solidFill>
              </a:rPr>
              <a:t>임</a:t>
            </a:r>
            <a:endParaRPr lang="en-US" altLang="ko-KR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</a:rPr>
              <a:t>6.1.8 MNIST </a:t>
            </a:r>
            <a:r>
              <a:rPr lang="ko-KR" altLang="en-US" sz="4000" dirty="0" smtClean="0">
                <a:solidFill>
                  <a:srgbClr val="FF0000"/>
                </a:solidFill>
              </a:rPr>
              <a:t>데이터셋으로 본 갱신 방법 비교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" y="1908076"/>
            <a:ext cx="6263578" cy="4832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40" y="2833758"/>
            <a:ext cx="4861334" cy="3791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40568"/>
          <a:stretch/>
        </p:blipFill>
        <p:spPr>
          <a:xfrm>
            <a:off x="6894785" y="2243700"/>
            <a:ext cx="5132185" cy="3411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785" y="1887076"/>
            <a:ext cx="2825895" cy="25401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723349" y="2011680"/>
            <a:ext cx="1887070" cy="11666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3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smtClean="0"/>
              <a:t>가중치의 </a:t>
            </a:r>
            <a:r>
              <a:rPr lang="ko-KR" altLang="en-US" dirty="0" err="1" smtClean="0"/>
              <a:t>초깃값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신경망 학습의 성패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신호가 결과에 주는 영향력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초반 챕터</a:t>
            </a:r>
            <a:r>
              <a:rPr lang="en-US" altLang="ko-KR" dirty="0" smtClean="0"/>
              <a:t>)</a:t>
            </a:r>
          </a:p>
          <a:p>
            <a:r>
              <a:rPr lang="ko-KR" altLang="en-US" dirty="0">
                <a:solidFill>
                  <a:srgbClr val="FFC000"/>
                </a:solidFill>
              </a:rPr>
              <a:t>가중치의 </a:t>
            </a:r>
            <a:r>
              <a:rPr lang="ko-KR" altLang="en-US" dirty="0" err="1">
                <a:solidFill>
                  <a:srgbClr val="FFC000"/>
                </a:solidFill>
              </a:rPr>
              <a:t>초깃값이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ko-KR" altLang="en-US" dirty="0" err="1">
                <a:solidFill>
                  <a:srgbClr val="FFC000"/>
                </a:solidFill>
              </a:rPr>
              <a:t>최적값과</a:t>
            </a:r>
            <a:r>
              <a:rPr lang="ko-KR" altLang="en-US" dirty="0">
                <a:solidFill>
                  <a:srgbClr val="FFC000"/>
                </a:solidFill>
              </a:rPr>
              <a:t> 멀리 </a:t>
            </a:r>
            <a:r>
              <a:rPr lang="ko-KR" altLang="en-US" dirty="0" err="1">
                <a:solidFill>
                  <a:srgbClr val="FFC000"/>
                </a:solidFill>
              </a:rPr>
              <a:t>떨어져있다면</a:t>
            </a:r>
            <a:r>
              <a:rPr lang="ko-KR" altLang="en-US" dirty="0">
                <a:solidFill>
                  <a:srgbClr val="FFC000"/>
                </a:solidFill>
              </a:rPr>
              <a:t> 학습하는데 오랜 시간이 걸리게 된다</a:t>
            </a:r>
            <a:r>
              <a:rPr lang="en-US" altLang="ko-KR" dirty="0">
                <a:solidFill>
                  <a:srgbClr val="FFC000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FFC000"/>
                </a:solidFill>
              </a:rPr>
              <a:t>오래 </a:t>
            </a:r>
            <a:r>
              <a:rPr lang="ko-KR" altLang="en-US" dirty="0">
                <a:solidFill>
                  <a:srgbClr val="FFC000"/>
                </a:solidFill>
              </a:rPr>
              <a:t>학습할 경우 </a:t>
            </a:r>
            <a:r>
              <a:rPr lang="en-US" altLang="ko-KR" dirty="0" smtClean="0">
                <a:solidFill>
                  <a:srgbClr val="FFC000"/>
                </a:solidFill>
              </a:rPr>
              <a:t>Overfitting</a:t>
            </a:r>
            <a:r>
              <a:rPr lang="ko-KR" altLang="en-US" dirty="0" smtClean="0">
                <a:solidFill>
                  <a:srgbClr val="FFC000"/>
                </a:solidFill>
              </a:rPr>
              <a:t>의 </a:t>
            </a:r>
            <a:r>
              <a:rPr lang="ko-KR" altLang="en-US" dirty="0">
                <a:solidFill>
                  <a:srgbClr val="FFC000"/>
                </a:solidFill>
              </a:rPr>
              <a:t>가능성을 내포하고 있으므로 초기 가중치를 설정하여 빠르게 학습하는 것이 매우 중요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6146" name="Picture 2" descr="ini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3" y="4725879"/>
            <a:ext cx="3884094" cy="202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6.2.1 </a:t>
            </a:r>
            <a:r>
              <a:rPr lang="ko-KR" altLang="en-US" dirty="0" err="1" smtClean="0"/>
              <a:t>초깃값을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17650"/>
            <a:ext cx="10515600" cy="5340349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가중치 감소</a:t>
            </a:r>
            <a:r>
              <a:rPr lang="en-US" altLang="ko-KR" dirty="0" smtClean="0">
                <a:solidFill>
                  <a:srgbClr val="0070C0"/>
                </a:solidFill>
              </a:rPr>
              <a:t>weight decay </a:t>
            </a:r>
            <a:r>
              <a:rPr lang="ko-KR" altLang="en-US" dirty="0" smtClean="0">
                <a:solidFill>
                  <a:srgbClr val="0070C0"/>
                </a:solidFill>
              </a:rPr>
              <a:t>기법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r>
              <a:rPr lang="ko-KR" altLang="en-US" dirty="0" smtClean="0">
                <a:solidFill>
                  <a:srgbClr val="0070C0"/>
                </a:solidFill>
              </a:rPr>
              <a:t> 억제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 범용 성능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FFC000"/>
                </a:solidFill>
              </a:rPr>
              <a:t>오버피팅은</a:t>
            </a:r>
            <a:r>
              <a:rPr lang="ko-KR" altLang="en-US" dirty="0" smtClean="0">
                <a:solidFill>
                  <a:srgbClr val="FFC000"/>
                </a:solidFill>
              </a:rPr>
              <a:t> 모델이 너무 복잡할 때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err="1" smtClean="0">
                <a:solidFill>
                  <a:srgbClr val="FFC000"/>
                </a:solidFill>
              </a:rPr>
              <a:t>파라미터가</a:t>
            </a:r>
            <a:r>
              <a:rPr lang="ko-KR" altLang="en-US" dirty="0" smtClean="0">
                <a:solidFill>
                  <a:srgbClr val="FFC000"/>
                </a:solidFill>
              </a:rPr>
              <a:t> 많고 훈련 데이터가 부족할 때 발생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C000"/>
                </a:solidFill>
              </a:rPr>
              <a:t>따라서 </a:t>
            </a:r>
            <a:r>
              <a:rPr lang="ko-KR" altLang="en-US" dirty="0" err="1" smtClean="0">
                <a:solidFill>
                  <a:srgbClr val="FFC000"/>
                </a:solidFill>
              </a:rPr>
              <a:t>파라미터</a:t>
            </a:r>
            <a:r>
              <a:rPr lang="en-US" altLang="ko-KR" dirty="0" smtClean="0">
                <a:solidFill>
                  <a:srgbClr val="FFC000"/>
                </a:solidFill>
              </a:rPr>
              <a:t>(weight) </a:t>
            </a:r>
            <a:r>
              <a:rPr lang="ko-KR" altLang="en-US" dirty="0" smtClean="0">
                <a:solidFill>
                  <a:srgbClr val="FFC000"/>
                </a:solidFill>
              </a:rPr>
              <a:t>너무 크면 </a:t>
            </a:r>
            <a:r>
              <a:rPr lang="ko-KR" altLang="en-US" dirty="0" err="1" smtClean="0">
                <a:solidFill>
                  <a:srgbClr val="FFC000"/>
                </a:solidFill>
              </a:rPr>
              <a:t>패널티를</a:t>
            </a:r>
            <a:r>
              <a:rPr lang="ko-KR" altLang="en-US" dirty="0" smtClean="0">
                <a:solidFill>
                  <a:srgbClr val="FFC000"/>
                </a:solidFill>
              </a:rPr>
              <a:t> 주는 것</a:t>
            </a:r>
            <a:endParaRPr lang="en-US" altLang="ko-KR" dirty="0">
              <a:solidFill>
                <a:srgbClr val="FFC00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FFC000"/>
                </a:solidFill>
              </a:rPr>
              <a:t> gradient exploding</a:t>
            </a:r>
            <a:r>
              <a:rPr lang="ko-KR" altLang="en-US" dirty="0" smtClean="0">
                <a:solidFill>
                  <a:srgbClr val="FFC000"/>
                </a:solidFill>
              </a:rPr>
              <a:t>도 방지</a:t>
            </a:r>
            <a:r>
              <a:rPr lang="en-US" altLang="ko-KR" dirty="0" smtClean="0">
                <a:solidFill>
                  <a:srgbClr val="FFC000"/>
                </a:solidFill>
              </a:rPr>
              <a:t>(1</a:t>
            </a:r>
            <a:r>
              <a:rPr lang="ko-KR" altLang="en-US" dirty="0" smtClean="0">
                <a:solidFill>
                  <a:srgbClr val="FFC000"/>
                </a:solidFill>
              </a:rPr>
              <a:t>보다 크면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0.01 * </a:t>
            </a:r>
            <a:r>
              <a:rPr lang="en-US" altLang="ko-KR" dirty="0" err="1" smtClean="0">
                <a:solidFill>
                  <a:srgbClr val="0070C0"/>
                </a:solidFill>
              </a:rPr>
              <a:t>np.random.randn</a:t>
            </a:r>
            <a:r>
              <a:rPr lang="en-US" altLang="ko-KR" dirty="0" smtClean="0">
                <a:solidFill>
                  <a:srgbClr val="0070C0"/>
                </a:solidFill>
              </a:rPr>
              <a:t>(input, hidden) : ~N(0, 0.01)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“0”? “</a:t>
            </a:r>
            <a:r>
              <a:rPr lang="ko-KR" altLang="en-US" dirty="0" smtClean="0">
                <a:solidFill>
                  <a:srgbClr val="0070C0"/>
                </a:solidFill>
              </a:rPr>
              <a:t>대칭적 구조</a:t>
            </a:r>
            <a:r>
              <a:rPr lang="en-US" altLang="ko-KR" dirty="0" smtClean="0">
                <a:solidFill>
                  <a:srgbClr val="0070C0"/>
                </a:solidFill>
              </a:rPr>
              <a:t>＂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모든 뉴런에 같은 값 전달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ko-KR" altLang="en-US" dirty="0" smtClean="0">
                <a:solidFill>
                  <a:srgbClr val="0070C0"/>
                </a:solidFill>
              </a:rPr>
              <a:t> 때 동일한 </a:t>
            </a:r>
            <a:r>
              <a:rPr lang="en-US" altLang="ko-KR" dirty="0" smtClean="0">
                <a:solidFill>
                  <a:srgbClr val="0070C0"/>
                </a:solidFill>
              </a:rPr>
              <a:t>gradient</a:t>
            </a:r>
            <a:r>
              <a:rPr lang="ko-KR" altLang="en-US" dirty="0" smtClean="0">
                <a:solidFill>
                  <a:srgbClr val="0070C0"/>
                </a:solidFill>
              </a:rPr>
              <a:t>가 전달됨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가중치 역시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동일한 값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 유지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C000"/>
                </a:solidFill>
              </a:rPr>
              <a:t>즉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err="1" smtClean="0">
                <a:solidFill>
                  <a:srgbClr val="FFC000"/>
                </a:solidFill>
              </a:rPr>
              <a:t>초깃값을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0</a:t>
            </a:r>
            <a:r>
              <a:rPr lang="ko-KR" altLang="en-US" dirty="0">
                <a:solidFill>
                  <a:srgbClr val="FFC000"/>
                </a:solidFill>
              </a:rPr>
              <a:t>으로 하면 모든 가중치의 값이 똑같이 갱신되기 때문에 가중치를 </a:t>
            </a:r>
            <a:r>
              <a:rPr lang="ko-KR" altLang="en-US" dirty="0" err="1">
                <a:solidFill>
                  <a:srgbClr val="FFC000"/>
                </a:solidFill>
              </a:rPr>
              <a:t>여러개</a:t>
            </a:r>
            <a:r>
              <a:rPr lang="ko-KR" altLang="en-US" dirty="0">
                <a:solidFill>
                  <a:srgbClr val="FFC000"/>
                </a:solidFill>
              </a:rPr>
              <a:t> 갖는 의미를 사라지게 </a:t>
            </a:r>
            <a:r>
              <a:rPr lang="ko-KR" altLang="en-US" dirty="0" smtClean="0">
                <a:solidFill>
                  <a:srgbClr val="FFC000"/>
                </a:solidFill>
              </a:rPr>
              <a:t>한다</a:t>
            </a:r>
            <a:r>
              <a:rPr lang="en-US" altLang="ko-KR" dirty="0" smtClean="0">
                <a:solidFill>
                  <a:srgbClr val="FFC00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FFC000"/>
                </a:solidFill>
              </a:rPr>
              <a:t>신경망</a:t>
            </a:r>
            <a:r>
              <a:rPr lang="en-US" altLang="ko-KR" dirty="0" smtClean="0">
                <a:solidFill>
                  <a:srgbClr val="FFC000"/>
                </a:solidFill>
              </a:rPr>
              <a:t>, ‘</a:t>
            </a:r>
            <a:r>
              <a:rPr lang="ko-KR" altLang="en-US" dirty="0" smtClean="0">
                <a:solidFill>
                  <a:srgbClr val="FFC000"/>
                </a:solidFill>
              </a:rPr>
              <a:t>이전 </a:t>
            </a:r>
            <a:r>
              <a:rPr lang="ko-KR" altLang="en-US" dirty="0">
                <a:solidFill>
                  <a:srgbClr val="FFC000"/>
                </a:solidFill>
              </a:rPr>
              <a:t>층의 특성들의 </a:t>
            </a:r>
            <a:r>
              <a:rPr lang="ko-KR" altLang="en-US" dirty="0" err="1">
                <a:solidFill>
                  <a:srgbClr val="FFC000"/>
                </a:solidFill>
              </a:rPr>
              <a:t>가중합으로</a:t>
            </a:r>
            <a:r>
              <a:rPr lang="ko-KR" altLang="en-US" dirty="0">
                <a:solidFill>
                  <a:srgbClr val="FFC000"/>
                </a:solidFill>
              </a:rPr>
              <a:t> 새로운 특성들을 만들어내는 것</a:t>
            </a:r>
            <a:r>
              <a:rPr lang="en-US" altLang="ko-KR" dirty="0">
                <a:solidFill>
                  <a:srgbClr val="FFC000"/>
                </a:solidFill>
              </a:rPr>
              <a:t>'</a:t>
            </a:r>
            <a:r>
              <a:rPr lang="ko-KR" altLang="en-US" dirty="0">
                <a:solidFill>
                  <a:srgbClr val="FFC000"/>
                </a:solidFill>
              </a:rPr>
              <a:t>이 층을 쌓는 이유이자 </a:t>
            </a:r>
            <a:r>
              <a:rPr lang="ko-KR" altLang="en-US" dirty="0" smtClean="0">
                <a:solidFill>
                  <a:srgbClr val="FFC000"/>
                </a:solidFill>
              </a:rPr>
              <a:t>의미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따라서 균일 값이 아니라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무작위로</a:t>
            </a:r>
            <a:endParaRPr lang="ko-KR" altLang="en-US" dirty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6.2.1 </a:t>
            </a:r>
            <a:r>
              <a:rPr lang="ko-KR" altLang="en-US" dirty="0" err="1" smtClean="0">
                <a:solidFill>
                  <a:srgbClr val="FFC000"/>
                </a:solidFill>
              </a:rPr>
              <a:t>초깃값을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0</a:t>
            </a:r>
            <a:r>
              <a:rPr lang="ko-KR" altLang="en-US" dirty="0" smtClean="0">
                <a:solidFill>
                  <a:srgbClr val="FFC000"/>
                </a:solidFill>
              </a:rPr>
              <a:t>으로 하면</a:t>
            </a:r>
            <a:r>
              <a:rPr lang="en-US" altLang="ko-KR" dirty="0" smtClean="0">
                <a:solidFill>
                  <a:srgbClr val="FFC000"/>
                </a:solidFill>
              </a:rPr>
              <a:t>?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velog.velcdn.com/images%2Fcha-suyeon%2Fpost%2F7f4cef0a-f7f0-4db2-b0d2-22acfd939562%2F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7"/>
          <a:stretch/>
        </p:blipFill>
        <p:spPr bwMode="auto">
          <a:xfrm>
            <a:off x="1902914" y="1590804"/>
            <a:ext cx="7967598" cy="519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6.2.2 </a:t>
            </a:r>
            <a:r>
              <a:rPr lang="ko-KR" altLang="en-US" dirty="0" err="1" smtClean="0"/>
              <a:t>은닉층의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활성화값</a:t>
            </a:r>
            <a:r>
              <a:rPr lang="ko-KR" altLang="en-US" dirty="0" smtClean="0"/>
              <a:t>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활성화 함수의 출력 데이터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이것의 분포를 관찰하면 중요한 정보를 얻을 수 있음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초깃값에</a:t>
            </a:r>
            <a:r>
              <a:rPr lang="ko-KR" altLang="en-US" dirty="0" smtClean="0">
                <a:solidFill>
                  <a:srgbClr val="0070C0"/>
                </a:solidFill>
              </a:rPr>
              <a:t> 따라 </a:t>
            </a:r>
            <a:r>
              <a:rPr lang="ko-KR" altLang="en-US" dirty="0" err="1" smtClean="0">
                <a:solidFill>
                  <a:srgbClr val="0070C0"/>
                </a:solidFill>
              </a:rPr>
              <a:t>은닉층</a:t>
            </a:r>
            <a:r>
              <a:rPr lang="ko-KR" altLang="en-US" dirty="0" smtClean="0">
                <a:solidFill>
                  <a:srgbClr val="0070C0"/>
                </a:solidFill>
              </a:rPr>
              <a:t> 활성화값들이 어떻게 변화하는지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6.2.2 </a:t>
            </a:r>
            <a:r>
              <a:rPr lang="ko-KR" altLang="en-US" dirty="0" err="1" smtClean="0">
                <a:solidFill>
                  <a:srgbClr val="FFC000"/>
                </a:solidFill>
              </a:rPr>
              <a:t>은닉층의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ko-KR" altLang="en-US" dirty="0" err="1" smtClean="0">
                <a:solidFill>
                  <a:srgbClr val="FFC000"/>
                </a:solidFill>
              </a:rPr>
              <a:t>활성화값</a:t>
            </a:r>
            <a:r>
              <a:rPr lang="ko-KR" altLang="en-US" dirty="0" smtClean="0">
                <a:solidFill>
                  <a:srgbClr val="FFC000"/>
                </a:solidFill>
              </a:rPr>
              <a:t> 분포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9" y="4160822"/>
            <a:ext cx="3653933" cy="448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86" y="1408295"/>
            <a:ext cx="4057037" cy="49217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489" y="4899686"/>
            <a:ext cx="4297598" cy="143036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272042" y="4392591"/>
            <a:ext cx="1564966" cy="23999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286" y="2529067"/>
            <a:ext cx="1404509" cy="312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489" y="1490829"/>
            <a:ext cx="3644096" cy="12172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8841" y="2465408"/>
            <a:ext cx="1759351" cy="37577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34~35단계) sin 함수 미분 , tanh 함수 미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93" y="1133772"/>
            <a:ext cx="2655907" cy="23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6.2.2 </a:t>
            </a:r>
            <a:r>
              <a:rPr lang="ko-KR" altLang="en-US" dirty="0" err="1" smtClean="0">
                <a:solidFill>
                  <a:srgbClr val="FF0000"/>
                </a:solidFill>
              </a:rPr>
              <a:t>은닉층의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활성화값</a:t>
            </a:r>
            <a:r>
              <a:rPr lang="ko-KR" altLang="en-US" dirty="0" smtClean="0">
                <a:solidFill>
                  <a:srgbClr val="FF0000"/>
                </a:solidFill>
              </a:rPr>
              <a:t> 분포 </a:t>
            </a:r>
            <a:r>
              <a:rPr lang="en-US" altLang="ko-KR" dirty="0" smtClean="0">
                <a:solidFill>
                  <a:srgbClr val="FF0000"/>
                </a:solidFill>
              </a:rPr>
              <a:t>- 1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가중치 표준편차에 따라 활성화값들의 분포가 어떻게 변화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" y="2611675"/>
            <a:ext cx="4109720" cy="3087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25" y="3048199"/>
            <a:ext cx="8042163" cy="2229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11" y="2664981"/>
            <a:ext cx="3430790" cy="24828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92147" y="5026217"/>
            <a:ext cx="461480" cy="3859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484207" y="5026217"/>
            <a:ext cx="461480" cy="3859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41611" y="551054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시그모이</a:t>
            </a:r>
            <a:r>
              <a:rPr lang="ko-KR" altLang="en-US" sz="1400" b="1" dirty="0" err="1">
                <a:solidFill>
                  <a:srgbClr val="0070C0"/>
                </a:solidFill>
              </a:rPr>
              <a:t>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미분</a:t>
            </a:r>
            <a:r>
              <a:rPr lang="en-US" altLang="ko-KR" sz="1400" b="1" dirty="0">
                <a:solidFill>
                  <a:srgbClr val="0070C0"/>
                </a:solidFill>
              </a:rPr>
              <a:t> -&gt; 0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gradient vanishing!</a:t>
            </a:r>
          </a:p>
        </p:txBody>
      </p:sp>
      <p:sp>
        <p:nvSpPr>
          <p:cNvPr id="11" name="타원 10"/>
          <p:cNvSpPr/>
          <p:nvPr/>
        </p:nvSpPr>
        <p:spPr>
          <a:xfrm>
            <a:off x="253896" y="5466699"/>
            <a:ext cx="997403" cy="3141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208571" y="5052348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6.2.2 </a:t>
            </a:r>
            <a:r>
              <a:rPr lang="ko-KR" altLang="en-US" dirty="0" err="1" smtClean="0">
                <a:solidFill>
                  <a:srgbClr val="FF0000"/>
                </a:solidFill>
              </a:rPr>
              <a:t>은닉층의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활성화값</a:t>
            </a:r>
            <a:r>
              <a:rPr lang="ko-KR" altLang="en-US" dirty="0" smtClean="0">
                <a:solidFill>
                  <a:srgbClr val="FF0000"/>
                </a:solidFill>
              </a:rPr>
              <a:t> 분포 </a:t>
            </a:r>
            <a:r>
              <a:rPr lang="en-US" altLang="ko-KR" dirty="0" smtClean="0">
                <a:solidFill>
                  <a:srgbClr val="FF0000"/>
                </a:solidFill>
              </a:rPr>
              <a:t>- 2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* 0.01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87" y="1621179"/>
            <a:ext cx="4063920" cy="6416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" r="216"/>
          <a:stretch/>
        </p:blipFill>
        <p:spPr>
          <a:xfrm>
            <a:off x="1359401" y="2705827"/>
            <a:ext cx="9473198" cy="259093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208571" y="5052348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042466" y="5064981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745619" y="5042822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977095" y="5064981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848096" y="5071672"/>
            <a:ext cx="598290" cy="26960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186827" y="534127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층 쌓는 의미가 없다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표현력의 제한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6.2.2 </a:t>
            </a:r>
            <a:r>
              <a:rPr lang="ko-KR" altLang="en-US" dirty="0" err="1">
                <a:solidFill>
                  <a:srgbClr val="FF0000"/>
                </a:solidFill>
              </a:rPr>
              <a:t>은닉층의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활성화값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분포 </a:t>
            </a:r>
            <a:r>
              <a:rPr lang="en-US" altLang="ko-KR" dirty="0" smtClean="0">
                <a:solidFill>
                  <a:srgbClr val="FF0000"/>
                </a:solidFill>
              </a:rPr>
              <a:t>- 3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834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Xavier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 -&gt; </a:t>
            </a:r>
            <a:r>
              <a:rPr lang="ko-KR" altLang="en-US" dirty="0" smtClean="0">
                <a:solidFill>
                  <a:srgbClr val="0070C0"/>
                </a:solidFill>
              </a:rPr>
              <a:t>활성화값들을 광범위하게 분포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프레임워크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표준으로 이용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입력 노드만으로 계산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표준편차 </a:t>
            </a:r>
            <a:r>
              <a:rPr lang="en-US" altLang="ko-KR" dirty="0" smtClean="0">
                <a:solidFill>
                  <a:srgbClr val="0070C0"/>
                </a:solidFill>
              </a:rPr>
              <a:t>=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1/</a:t>
            </a:r>
            <a:r>
              <a:rPr lang="en-US" altLang="ko-KR" dirty="0" err="1" smtClean="0">
                <a:solidFill>
                  <a:srgbClr val="0070C0"/>
                </a:solidFill>
              </a:rPr>
              <a:t>sqrt</a:t>
            </a:r>
            <a:r>
              <a:rPr lang="en-US" altLang="ko-KR" dirty="0" smtClean="0">
                <a:solidFill>
                  <a:srgbClr val="0070C0"/>
                </a:solidFill>
              </a:rPr>
              <a:t>(n) (n = #nodes)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따라서 앞 층에 노드가 많을수록 가중치가 좁게 펴진다</a:t>
            </a:r>
            <a:r>
              <a:rPr lang="en-US" altLang="ko-KR" dirty="0" smtClean="0">
                <a:solidFill>
                  <a:srgbClr val="0070C0"/>
                </a:solidFill>
              </a:rPr>
              <a:t>! (/</a:t>
            </a:r>
            <a:r>
              <a:rPr lang="en-US" altLang="ko-KR" dirty="0" err="1" smtClean="0">
                <a:solidFill>
                  <a:srgbClr val="0070C0"/>
                </a:solidFill>
              </a:rPr>
              <a:t>sqrt</a:t>
            </a:r>
            <a:r>
              <a:rPr lang="en-US" altLang="ko-KR" dirty="0" smtClean="0">
                <a:solidFill>
                  <a:srgbClr val="0070C0"/>
                </a:solidFill>
              </a:rPr>
              <a:t>(n))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1294"/>
            <a:ext cx="4408674" cy="9410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70" y="3637115"/>
            <a:ext cx="7928130" cy="21907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384544" y="584170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층 깊어지면서 형태가 일그러지긴 하지만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…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&gt;&gt;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tanh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함수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49039" b="21763"/>
          <a:stretch/>
        </p:blipFill>
        <p:spPr>
          <a:xfrm>
            <a:off x="39871" y="4745743"/>
            <a:ext cx="4223999" cy="1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6.2.2 </a:t>
            </a:r>
            <a:r>
              <a:rPr lang="ko-KR" altLang="en-US" dirty="0" err="1">
                <a:solidFill>
                  <a:srgbClr val="FFC000"/>
                </a:solidFill>
              </a:rPr>
              <a:t>은닉층의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ko-KR" altLang="en-US" dirty="0" err="1">
                <a:solidFill>
                  <a:srgbClr val="FFC000"/>
                </a:solidFill>
              </a:rPr>
              <a:t>활성화값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분포 </a:t>
            </a:r>
            <a:r>
              <a:rPr lang="en-US" altLang="ko-KR" dirty="0" smtClean="0">
                <a:solidFill>
                  <a:srgbClr val="FFC000"/>
                </a:solidFill>
              </a:rPr>
              <a:t>- 3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1470" y="284139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종 모양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0" y="1559223"/>
            <a:ext cx="2676817" cy="62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0" y="2304873"/>
            <a:ext cx="5220619" cy="3593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83" y="3143142"/>
            <a:ext cx="9449286" cy="25972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143737" y="2304873"/>
            <a:ext cx="532435" cy="44990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6.1.2 </a:t>
            </a:r>
            <a:r>
              <a:rPr lang="ko-KR" altLang="en-US" dirty="0" smtClean="0"/>
              <a:t>확률적 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(SGD)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기울어진 방향으로 일정거리 가겠다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 descr="https://velog.velcdn.com/post-images%2Fdscwinterstudy%2F72ae1bd0-417a-11ea-b254-2b6843f7eefa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39" y="618330"/>
            <a:ext cx="2143125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2" y="3494174"/>
            <a:ext cx="5572903" cy="215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32" y="2677025"/>
            <a:ext cx="4451092" cy="479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727" y="3494176"/>
            <a:ext cx="4982542" cy="215295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07563" y="3494176"/>
            <a:ext cx="1473111" cy="3679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11103" y="3722435"/>
            <a:ext cx="970270" cy="30680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225" y="4662866"/>
            <a:ext cx="4569198" cy="98425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410074" y="5352832"/>
            <a:ext cx="1449805" cy="35013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31376" y="3537283"/>
            <a:ext cx="1047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모듈화</a:t>
            </a:r>
            <a:r>
              <a:rPr lang="en-US" altLang="ko-KR" sz="1600" b="1" dirty="0">
                <a:solidFill>
                  <a:srgbClr val="0070C0"/>
                </a:solidFill>
              </a:rPr>
              <a:t>!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09727" y="3145317"/>
            <a:ext cx="2242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</a:rPr>
              <a:t>쉽게 바꿀 수 있다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!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6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6.2.3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를 사용할 때의 가중치 </a:t>
            </a:r>
            <a:r>
              <a:rPr lang="ko-KR" altLang="en-US" dirty="0" err="1" smtClean="0"/>
              <a:t>초깃값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Xavier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활성화 함수가 선형인 것을 전제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sigmoid &amp; </a:t>
            </a:r>
            <a:r>
              <a:rPr lang="en-US" altLang="ko-KR" dirty="0" err="1" smtClean="0">
                <a:solidFill>
                  <a:srgbClr val="0070C0"/>
                </a:solidFill>
              </a:rPr>
              <a:t>tanh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ko-KR" altLang="en-US" dirty="0" smtClean="0">
                <a:solidFill>
                  <a:srgbClr val="0070C0"/>
                </a:solidFill>
              </a:rPr>
              <a:t>중앙 부근 선형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대칭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ReLu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– “He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표준편차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en-US" altLang="ko-KR" dirty="0" err="1" smtClean="0">
                <a:solidFill>
                  <a:srgbClr val="0070C0"/>
                </a:solidFill>
              </a:rPr>
              <a:t>sqrt</a:t>
            </a:r>
            <a:r>
              <a:rPr lang="en-US" altLang="ko-KR" dirty="0" smtClean="0">
                <a:solidFill>
                  <a:srgbClr val="0070C0"/>
                </a:solidFill>
              </a:rPr>
              <a:t>(2/n)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ReLu</a:t>
            </a:r>
            <a:r>
              <a:rPr lang="ko-KR" altLang="en-US" dirty="0" smtClean="0">
                <a:solidFill>
                  <a:srgbClr val="0070C0"/>
                </a:solidFill>
              </a:rPr>
              <a:t>의 음의 영역은 </a:t>
            </a:r>
            <a:r>
              <a:rPr lang="en-US" altLang="ko-KR" dirty="0" smtClean="0">
                <a:solidFill>
                  <a:srgbClr val="0070C0"/>
                </a:solidFill>
              </a:rPr>
              <a:t>0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더 넓게 </a:t>
            </a:r>
            <a:r>
              <a:rPr lang="ko-KR" altLang="en-US" dirty="0" err="1" smtClean="0">
                <a:solidFill>
                  <a:srgbClr val="0070C0"/>
                </a:solidFill>
              </a:rPr>
              <a:t>분포시키기</a:t>
            </a:r>
            <a:r>
              <a:rPr lang="ko-KR" altLang="en-US" dirty="0" smtClean="0">
                <a:solidFill>
                  <a:srgbClr val="0070C0"/>
                </a:solidFill>
              </a:rPr>
              <a:t> 위해 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배의 계수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직관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60" y="4543048"/>
            <a:ext cx="3506680" cy="1026103"/>
          </a:xfrm>
          <a:prstGeom prst="rect">
            <a:avLst/>
          </a:prstGeom>
        </p:spPr>
      </p:pic>
      <p:pic>
        <p:nvPicPr>
          <p:cNvPr id="7170" name="Picture 2" descr="https://velog.velcdn.com/images%2Fcha-suyeon%2Fpost%2F69e8ef5f-0513-47a1-9442-4951925493b0%2F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84" y="2268639"/>
            <a:ext cx="4674433" cy="138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655" y="2016794"/>
            <a:ext cx="4800690" cy="3322217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6.2.3 </a:t>
            </a:r>
            <a:r>
              <a:rPr lang="en-US" altLang="ko-KR" dirty="0" err="1" smtClean="0">
                <a:solidFill>
                  <a:srgbClr val="FFC000"/>
                </a:solidFill>
              </a:rPr>
              <a:t>ReLu</a:t>
            </a:r>
            <a:r>
              <a:rPr lang="ko-KR" altLang="en-US" dirty="0" smtClean="0">
                <a:solidFill>
                  <a:srgbClr val="FFC000"/>
                </a:solidFill>
              </a:rPr>
              <a:t>를 사용할 때의 가중치 </a:t>
            </a:r>
            <a:r>
              <a:rPr lang="ko-KR" altLang="en-US" dirty="0" err="1" smtClean="0">
                <a:solidFill>
                  <a:srgbClr val="FFC000"/>
                </a:solidFill>
              </a:rPr>
              <a:t>초깃값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07" y="34631"/>
            <a:ext cx="10433613" cy="799437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6.2.3 </a:t>
            </a:r>
            <a:r>
              <a:rPr lang="en-US" altLang="ko-KR" sz="3600" dirty="0" err="1" smtClean="0">
                <a:solidFill>
                  <a:srgbClr val="FF0000"/>
                </a:solidFill>
              </a:rPr>
              <a:t>ReLu</a:t>
            </a:r>
            <a:r>
              <a:rPr lang="ko-KR" altLang="en-US" sz="3600" dirty="0" smtClean="0">
                <a:solidFill>
                  <a:srgbClr val="FF0000"/>
                </a:solidFill>
              </a:rPr>
              <a:t>를 사용할 때의 가중치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초깃값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9" y="1426397"/>
            <a:ext cx="4320000" cy="499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88" y="781942"/>
            <a:ext cx="6480000" cy="1788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88" y="2724568"/>
            <a:ext cx="6480000" cy="17799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23380"/>
          <a:stretch/>
        </p:blipFill>
        <p:spPr>
          <a:xfrm>
            <a:off x="307389" y="3350657"/>
            <a:ext cx="4320000" cy="527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89" y="5194346"/>
            <a:ext cx="4320000" cy="5696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888" y="4595149"/>
            <a:ext cx="6480000" cy="17680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7384" y="961211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1. ~N(0, 0.01) – 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384" y="2883127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-apple-system"/>
              </a:rPr>
              <a:t>2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. Xavier –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결국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384" y="4805043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3. He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84" y="1904194"/>
            <a:ext cx="4320005" cy="5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07" y="34631"/>
            <a:ext cx="10433613" cy="799437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6.2.3 </a:t>
            </a:r>
            <a:r>
              <a:rPr lang="en-US" altLang="ko-KR" sz="3600" dirty="0" err="1" smtClean="0">
                <a:solidFill>
                  <a:srgbClr val="FF0000"/>
                </a:solidFill>
              </a:rPr>
              <a:t>ReLu</a:t>
            </a:r>
            <a:r>
              <a:rPr lang="ko-KR" altLang="en-US" sz="3600" dirty="0" smtClean="0">
                <a:solidFill>
                  <a:srgbClr val="FF0000"/>
                </a:solidFill>
              </a:rPr>
              <a:t>를 사용할 때의 가중치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초깃값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9" y="1426397"/>
            <a:ext cx="4320000" cy="499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88" y="781942"/>
            <a:ext cx="6480000" cy="1788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88" y="2724568"/>
            <a:ext cx="6480000" cy="17799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23380"/>
          <a:stretch/>
        </p:blipFill>
        <p:spPr>
          <a:xfrm>
            <a:off x="307389" y="3350657"/>
            <a:ext cx="4320000" cy="527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89" y="5194346"/>
            <a:ext cx="4320000" cy="5696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888" y="4595149"/>
            <a:ext cx="6480000" cy="17680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7384" y="961211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1. ~N(0, 0.01) – 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384" y="2883127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-apple-system"/>
              </a:rPr>
              <a:t>2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. Xavier –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결국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384" y="4805043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3. He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8194" name="Picture 2" descr="https://t1.daumcdn.net/cfile/tistory/99B295445AA97176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942"/>
            <a:ext cx="5179888" cy="59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07" y="34631"/>
            <a:ext cx="10433613" cy="799437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6.2.3 </a:t>
            </a:r>
            <a:r>
              <a:rPr lang="en-US" altLang="ko-KR" sz="3600" dirty="0" err="1" smtClean="0">
                <a:solidFill>
                  <a:srgbClr val="FF0000"/>
                </a:solidFill>
              </a:rPr>
              <a:t>ReLu</a:t>
            </a:r>
            <a:r>
              <a:rPr lang="ko-KR" altLang="en-US" sz="3600" dirty="0" smtClean="0">
                <a:solidFill>
                  <a:srgbClr val="FF0000"/>
                </a:solidFill>
              </a:rPr>
              <a:t>를 사용할 때의 가중치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초깃값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88" y="781942"/>
            <a:ext cx="6480000" cy="1788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88" y="2724568"/>
            <a:ext cx="6480000" cy="1779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88" y="4595149"/>
            <a:ext cx="6480000" cy="17680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09" y="1153655"/>
            <a:ext cx="4057037" cy="492175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066799" y="2724568"/>
            <a:ext cx="1847117" cy="176894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81207" y="2901462"/>
            <a:ext cx="390748" cy="164123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5345" y="5609493"/>
            <a:ext cx="1242907" cy="158262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44283" y="5756269"/>
            <a:ext cx="37032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rgbClr val="FFC000"/>
                </a:solidFill>
              </a:rPr>
              <a:t>계속 </a:t>
            </a:r>
            <a:r>
              <a:rPr lang="en-US" altLang="ko-KR" sz="1100" b="1" dirty="0">
                <a:solidFill>
                  <a:srgbClr val="FFC000"/>
                </a:solidFill>
              </a:rPr>
              <a:t>(1000, 100)</a:t>
            </a:r>
            <a:r>
              <a:rPr lang="ko-KR" altLang="en-US" sz="1100" b="1" dirty="0">
                <a:solidFill>
                  <a:srgbClr val="FFC000"/>
                </a:solidFill>
              </a:rPr>
              <a:t>의 형태</a:t>
            </a:r>
            <a:r>
              <a:rPr lang="en-US" altLang="ko-KR" sz="1100" b="1" dirty="0">
                <a:solidFill>
                  <a:srgbClr val="FFC000"/>
                </a:solidFill>
              </a:rPr>
              <a:t> -&gt; layer</a:t>
            </a:r>
            <a:r>
              <a:rPr lang="ko-KR" altLang="en-US" sz="1100" b="1" dirty="0">
                <a:solidFill>
                  <a:srgbClr val="FFC000"/>
                </a:solidFill>
              </a:rPr>
              <a:t>당 </a:t>
            </a:r>
            <a:r>
              <a:rPr lang="en-US" altLang="ko-KR" sz="1100" b="1" dirty="0">
                <a:solidFill>
                  <a:srgbClr val="FFC000"/>
                </a:solidFill>
              </a:rPr>
              <a:t>100,000 elements</a:t>
            </a:r>
          </a:p>
        </p:txBody>
      </p:sp>
    </p:spTree>
    <p:extLst>
      <p:ext uri="{BB962C8B-B14F-4D97-AF65-F5344CB8AC3E}">
        <p14:creationId xmlns:p14="http://schemas.microsoft.com/office/powerpoint/2010/main" val="38745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07" y="34631"/>
            <a:ext cx="10433613" cy="799437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6.2.3 </a:t>
            </a:r>
            <a:r>
              <a:rPr lang="en-US" altLang="ko-KR" sz="3600" dirty="0" err="1" smtClean="0">
                <a:solidFill>
                  <a:srgbClr val="FF0000"/>
                </a:solidFill>
              </a:rPr>
              <a:t>ReLu</a:t>
            </a:r>
            <a:r>
              <a:rPr lang="ko-KR" altLang="en-US" sz="3600" dirty="0" smtClean="0">
                <a:solidFill>
                  <a:srgbClr val="FF0000"/>
                </a:solidFill>
              </a:rPr>
              <a:t>를 사용할 때의 가중치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초깃값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9" y="1426397"/>
            <a:ext cx="4320000" cy="499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88" y="781942"/>
            <a:ext cx="6480000" cy="1788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88" y="2724568"/>
            <a:ext cx="6480000" cy="17799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23380"/>
          <a:stretch/>
        </p:blipFill>
        <p:spPr>
          <a:xfrm>
            <a:off x="307389" y="3350657"/>
            <a:ext cx="4320000" cy="527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89" y="5194346"/>
            <a:ext cx="4320000" cy="5696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888" y="4595149"/>
            <a:ext cx="6480000" cy="17680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7384" y="961211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1. ~N(0, 0.01) – 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384" y="2883127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-apple-system"/>
              </a:rPr>
              <a:t>2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. Xavier –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결국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G/V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384" y="4805043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3. He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pic>
        <p:nvPicPr>
          <p:cNvPr id="8194" name="Picture 2" descr="https://t1.daumcdn.net/cfile/tistory/99B295445AA97176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942"/>
            <a:ext cx="5179888" cy="59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2417430"/>
            <a:ext cx="899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오류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3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50" y="-3460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6.2.4 MNIST </a:t>
            </a:r>
            <a:r>
              <a:rPr lang="ko-KR" altLang="en-US" sz="2400" dirty="0" smtClean="0">
                <a:solidFill>
                  <a:srgbClr val="FFC000"/>
                </a:solidFill>
              </a:rPr>
              <a:t>데이터셋으로 본 가중치 </a:t>
            </a:r>
            <a:r>
              <a:rPr lang="ko-KR" altLang="en-US" sz="2400" dirty="0" err="1" smtClean="0">
                <a:solidFill>
                  <a:srgbClr val="FFC000"/>
                </a:solidFill>
              </a:rPr>
              <a:t>초깃값</a:t>
            </a:r>
            <a:r>
              <a:rPr lang="ko-KR" altLang="en-US" sz="2400" dirty="0" smtClean="0">
                <a:solidFill>
                  <a:srgbClr val="FFC000"/>
                </a:solidFill>
              </a:rPr>
              <a:t> 비교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17" y="0"/>
            <a:ext cx="4730993" cy="2482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17" y="2482978"/>
            <a:ext cx="5258083" cy="16764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17" y="4159464"/>
            <a:ext cx="4248368" cy="26985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46" y="1710756"/>
            <a:ext cx="2248016" cy="40959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408" y="1710756"/>
            <a:ext cx="2273417" cy="40959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6339" y="0"/>
            <a:ext cx="555661" cy="2571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1" y="4075240"/>
            <a:ext cx="1066800" cy="278276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819899" y="2655974"/>
            <a:ext cx="1214967" cy="173079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326966" y="3392602"/>
            <a:ext cx="1642533" cy="203314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4245" y="2733675"/>
            <a:ext cx="1506980" cy="170763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534833" y="5249333"/>
            <a:ext cx="2163234" cy="651934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021727" y="3256146"/>
            <a:ext cx="1687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C000"/>
                </a:solidFill>
              </a:rPr>
              <a:t>activation=‘</a:t>
            </a:r>
            <a:r>
              <a:rPr lang="en-US" altLang="ko-KR" sz="1400" b="1" dirty="0" err="1" smtClean="0">
                <a:solidFill>
                  <a:srgbClr val="FFC000"/>
                </a:solidFill>
              </a:rPr>
              <a:t>relu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’ !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57984" y="3744610"/>
            <a:ext cx="1778355" cy="15755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50" y="-3460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6.2.4 MNIST </a:t>
            </a:r>
            <a:r>
              <a:rPr lang="ko-KR" altLang="en-US" sz="2400" dirty="0" smtClean="0">
                <a:solidFill>
                  <a:srgbClr val="FFC000"/>
                </a:solidFill>
              </a:rPr>
              <a:t>데이터셋으로 본 가중치 </a:t>
            </a:r>
            <a:r>
              <a:rPr lang="ko-KR" altLang="en-US" sz="2400" dirty="0" err="1" smtClean="0">
                <a:solidFill>
                  <a:srgbClr val="FFC000"/>
                </a:solidFill>
              </a:rPr>
              <a:t>초깃값</a:t>
            </a:r>
            <a:r>
              <a:rPr lang="ko-KR" altLang="en-US" sz="2400" dirty="0" smtClean="0">
                <a:solidFill>
                  <a:srgbClr val="FFC000"/>
                </a:solidFill>
              </a:rPr>
              <a:t> 비교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18" y="4691052"/>
            <a:ext cx="7536316" cy="216694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995803" y="5234851"/>
            <a:ext cx="1014608" cy="188920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18" y="645707"/>
            <a:ext cx="5287308" cy="397359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866888" y="4351454"/>
            <a:ext cx="2580885" cy="267843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746750" y="2998643"/>
            <a:ext cx="1571582" cy="187890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500" y="2062018"/>
            <a:ext cx="1044575" cy="174364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68787" y="5582372"/>
            <a:ext cx="422210" cy="201845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</a:rPr>
              <a:t>6.2.4 MNIST </a:t>
            </a:r>
            <a:r>
              <a:rPr lang="ko-KR" altLang="en-US" sz="3600" dirty="0" smtClean="0">
                <a:solidFill>
                  <a:srgbClr val="FFC000"/>
                </a:solidFill>
              </a:rPr>
              <a:t>데이터셋으로 본 가중치 </a:t>
            </a:r>
            <a:r>
              <a:rPr lang="ko-KR" altLang="en-US" sz="3600" dirty="0" err="1" smtClean="0">
                <a:solidFill>
                  <a:srgbClr val="FFC000"/>
                </a:solidFill>
              </a:rPr>
              <a:t>초깃값</a:t>
            </a:r>
            <a:r>
              <a:rPr lang="ko-KR" altLang="en-US" sz="3600" dirty="0" smtClean="0">
                <a:solidFill>
                  <a:srgbClr val="FFC000"/>
                </a:solidFill>
              </a:rPr>
              <a:t> 비교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5" y="2215611"/>
            <a:ext cx="4788146" cy="367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89" y="1445428"/>
            <a:ext cx="5816899" cy="42928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69628" y="2678185"/>
            <a:ext cx="3246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=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기울기 갱신이 안됐다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velog.velcdn.com/images%2Fcha-suyeon%2Fpost%2F9b966d12-f684-4cca-8f7c-0385af93d0ca%2F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t="30094" r="-489" b="-9664"/>
          <a:stretch/>
        </p:blipFill>
        <p:spPr bwMode="auto">
          <a:xfrm>
            <a:off x="6312513" y="188276"/>
            <a:ext cx="5791726" cy="26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6.3 </a:t>
            </a:r>
            <a:r>
              <a:rPr lang="ko-KR" altLang="en-US" dirty="0" smtClean="0">
                <a:solidFill>
                  <a:srgbClr val="FFC000"/>
                </a:solidFill>
              </a:rPr>
              <a:t>배치 정규화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Batch Normalization, 2015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초깃값을</a:t>
            </a:r>
            <a:r>
              <a:rPr lang="ko-KR" altLang="en-US" dirty="0" smtClean="0">
                <a:solidFill>
                  <a:srgbClr val="0070C0"/>
                </a:solidFill>
              </a:rPr>
              <a:t> 통해 출력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활성화값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분포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를 퍼뜨리게 했음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이번엔 각 층이 활성화를 적당히 퍼뜨리도록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강제</a:t>
            </a:r>
            <a:r>
              <a:rPr lang="en-US" altLang="ko-KR" dirty="0" smtClean="0">
                <a:solidFill>
                  <a:srgbClr val="0070C0"/>
                </a:solidFill>
              </a:rPr>
              <a:t>＂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29114" y="3529062"/>
            <a:ext cx="887703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학습 도중에 </a:t>
            </a:r>
            <a:r>
              <a:rPr lang="en-US" altLang="ko-KR" sz="1500" b="1" dirty="0" smtClean="0">
                <a:solidFill>
                  <a:srgbClr val="FFC000"/>
                </a:solidFill>
                <a:latin typeface="Nanum Gothic"/>
              </a:rPr>
              <a:t>“</a:t>
            </a:r>
            <a:r>
              <a:rPr lang="ko-KR" altLang="en-US" sz="1500" b="1" dirty="0" smtClean="0">
                <a:solidFill>
                  <a:srgbClr val="FFC000"/>
                </a:solidFill>
                <a:latin typeface="Nanum Gothic"/>
              </a:rPr>
              <a:t>샘플 분포</a:t>
            </a:r>
            <a:r>
              <a:rPr lang="en-US" altLang="ko-KR" sz="1500" b="1" dirty="0" smtClean="0">
                <a:solidFill>
                  <a:srgbClr val="FFC000"/>
                </a:solidFill>
                <a:latin typeface="Nanum Gothic"/>
              </a:rPr>
              <a:t>”</a:t>
            </a:r>
            <a:r>
              <a:rPr lang="ko-KR" altLang="en-US" sz="1500" b="1" dirty="0" smtClean="0">
                <a:solidFill>
                  <a:srgbClr val="FFC000"/>
                </a:solidFill>
                <a:latin typeface="Nanum Gothic"/>
              </a:rPr>
              <a:t>가 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바뀌는 현상을 </a:t>
            </a:r>
            <a:r>
              <a:rPr lang="ko-KR" altLang="en-US" sz="1500" b="1" dirty="0" err="1">
                <a:solidFill>
                  <a:srgbClr val="FFC000"/>
                </a:solidFill>
                <a:latin typeface="Nanum Gothic"/>
              </a:rPr>
              <a:t>공변량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 </a:t>
            </a:r>
            <a:r>
              <a:rPr lang="ko-KR" altLang="en-US" sz="1500" b="1" dirty="0" err="1">
                <a:solidFill>
                  <a:srgbClr val="FFC000"/>
                </a:solidFill>
                <a:latin typeface="Nanum Gothic"/>
              </a:rPr>
              <a:t>시프트라고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 한다</a:t>
            </a:r>
            <a:r>
              <a:rPr lang="en-US" altLang="ko-KR" sz="1500" b="1" dirty="0">
                <a:solidFill>
                  <a:srgbClr val="FFC000"/>
                </a:solidFill>
                <a:latin typeface="Nanum Gothic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이 문제는 층이 깊어질수록 심각해지고 신경망이 잘 학습되지 않는 이유 중 하나다</a:t>
            </a:r>
            <a:r>
              <a:rPr lang="en-US" altLang="ko-KR" sz="1500" b="1" dirty="0">
                <a:solidFill>
                  <a:srgbClr val="FFC000"/>
                </a:solidFill>
                <a:latin typeface="Nanum Gothic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한마디로</a:t>
            </a:r>
            <a:r>
              <a:rPr lang="en-US" altLang="ko-KR" sz="1500" b="1" dirty="0">
                <a:solidFill>
                  <a:srgbClr val="FFC000"/>
                </a:solidFill>
                <a:latin typeface="Nanum Gothic"/>
              </a:rPr>
              <a:t>, </a:t>
            </a:r>
            <a:r>
              <a:rPr lang="ko-KR" altLang="en-US" sz="1500" b="1" dirty="0">
                <a:solidFill>
                  <a:srgbClr val="FFC000"/>
                </a:solidFill>
                <a:latin typeface="Nanum Gothic"/>
              </a:rPr>
              <a:t>학습 중간에 가중치가 계속 업데이트 되면서 학습 데이터의 분포가 수시로 바뀌는 현상이다</a:t>
            </a:r>
            <a:r>
              <a:rPr lang="en-US" altLang="ko-KR" sz="1500" b="1" dirty="0" smtClean="0">
                <a:solidFill>
                  <a:srgbClr val="FFC000"/>
                </a:solidFill>
                <a:latin typeface="Nanum Gothic"/>
              </a:rPr>
              <a:t>.</a:t>
            </a:r>
          </a:p>
          <a:p>
            <a:r>
              <a:rPr lang="ko-KR" altLang="en-US" sz="1500" b="1" dirty="0">
                <a:solidFill>
                  <a:srgbClr val="FFC000"/>
                </a:solidFill>
              </a:rPr>
              <a:t>지금까지 본 </a:t>
            </a:r>
            <a:r>
              <a:rPr lang="ko-KR" altLang="en-US" sz="1500" b="1" dirty="0" err="1">
                <a:solidFill>
                  <a:srgbClr val="FFC000"/>
                </a:solidFill>
              </a:rPr>
              <a:t>공변량</a:t>
            </a:r>
            <a:r>
              <a:rPr lang="ko-KR" altLang="en-US" sz="1500" b="1" dirty="0">
                <a:solidFill>
                  <a:srgbClr val="FFC000"/>
                </a:solidFill>
              </a:rPr>
              <a:t> 시프트의 결과는 활성화 값이 고르게 분포되지 않는 것이라고 말할 수 있다</a:t>
            </a:r>
            <a:r>
              <a:rPr lang="en-US" altLang="ko-KR" sz="15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500" b="1" dirty="0">
                <a:solidFill>
                  <a:srgbClr val="FFC000"/>
                </a:solidFill>
              </a:rPr>
              <a:t>훈련하는 동안 데이터 분포의 평균과 분산이 바뀌더라도 이에 적응하여 데이터를 표준 </a:t>
            </a:r>
            <a:r>
              <a:rPr lang="ko-KR" altLang="en-US" sz="1500" b="1" dirty="0" err="1">
                <a:solidFill>
                  <a:srgbClr val="FFC000"/>
                </a:solidFill>
              </a:rPr>
              <a:t>정규화하는</a:t>
            </a:r>
            <a:r>
              <a:rPr lang="ko-KR" altLang="en-US" sz="1500" b="1" dirty="0">
                <a:solidFill>
                  <a:srgbClr val="FFC000"/>
                </a:solidFill>
              </a:rPr>
              <a:t> 것이다</a:t>
            </a:r>
            <a:r>
              <a:rPr lang="en-US" altLang="ko-KR" sz="1500" b="1" dirty="0">
                <a:solidFill>
                  <a:srgbClr val="FFC000"/>
                </a:solidFill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</a:rPr>
              <a:t>즉</a:t>
            </a:r>
            <a:r>
              <a:rPr lang="en-US" altLang="ko-KR" sz="1500" b="1" dirty="0">
                <a:solidFill>
                  <a:srgbClr val="FFC000"/>
                </a:solidFill>
              </a:rPr>
              <a:t>, BN</a:t>
            </a:r>
            <a:r>
              <a:rPr lang="ko-KR" altLang="en-US" sz="1500" b="1" dirty="0">
                <a:solidFill>
                  <a:srgbClr val="FFC000"/>
                </a:solidFill>
              </a:rPr>
              <a:t>은 각 층이 활성화 값을 고르게 퍼뜨리도록 강제하는 것이다</a:t>
            </a:r>
            <a:r>
              <a:rPr lang="en-US" altLang="ko-KR" sz="15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500" b="1" dirty="0">
                <a:solidFill>
                  <a:srgbClr val="FFC000"/>
                </a:solidFill>
              </a:rPr>
              <a:t> 매 </a:t>
            </a:r>
            <a:r>
              <a:rPr lang="en-US" altLang="ko-KR" sz="1500" b="1" dirty="0">
                <a:solidFill>
                  <a:srgbClr val="FFC000"/>
                </a:solidFill>
              </a:rPr>
              <a:t>iteration </a:t>
            </a:r>
            <a:r>
              <a:rPr lang="ko-KR" altLang="en-US" sz="1500" b="1" dirty="0">
                <a:solidFill>
                  <a:srgbClr val="FFC000"/>
                </a:solidFill>
              </a:rPr>
              <a:t>마다</a:t>
            </a:r>
            <a:r>
              <a:rPr lang="en-US" altLang="ko-KR" sz="1500" b="1" dirty="0">
                <a:solidFill>
                  <a:srgbClr val="FFC000"/>
                </a:solidFill>
              </a:rPr>
              <a:t>, </a:t>
            </a:r>
            <a:r>
              <a:rPr lang="ko-KR" altLang="en-US" sz="1500" b="1" dirty="0">
                <a:solidFill>
                  <a:srgbClr val="FFC000"/>
                </a:solidFill>
              </a:rPr>
              <a:t>즉 미니 배치 안의 데이터를 한 번 훑을 때마다 가중치 업데이트가 되기 때문에</a:t>
            </a:r>
            <a:r>
              <a:rPr lang="en-US" altLang="ko-KR" sz="1500" b="1" dirty="0">
                <a:solidFill>
                  <a:srgbClr val="FFC000"/>
                </a:solidFill>
              </a:rPr>
              <a:t>(iteration </a:t>
            </a:r>
            <a:r>
              <a:rPr lang="ko-KR" altLang="en-US" sz="1500" b="1" dirty="0">
                <a:solidFill>
                  <a:srgbClr val="FFC000"/>
                </a:solidFill>
              </a:rPr>
              <a:t>수 </a:t>
            </a:r>
            <a:r>
              <a:rPr lang="en-US" altLang="ko-KR" sz="1500" b="1" dirty="0">
                <a:solidFill>
                  <a:srgbClr val="FFC000"/>
                </a:solidFill>
              </a:rPr>
              <a:t>= </a:t>
            </a:r>
            <a:r>
              <a:rPr lang="ko-KR" altLang="en-US" sz="1500" b="1" dirty="0">
                <a:solidFill>
                  <a:srgbClr val="FFC000"/>
                </a:solidFill>
              </a:rPr>
              <a:t>미니 배치 수</a:t>
            </a:r>
            <a:r>
              <a:rPr lang="en-US" altLang="ko-KR" sz="1500" b="1" dirty="0">
                <a:solidFill>
                  <a:srgbClr val="FFC000"/>
                </a:solidFill>
              </a:rPr>
              <a:t>), </a:t>
            </a:r>
            <a:r>
              <a:rPr lang="ko-KR" altLang="en-US" sz="1500" b="1" dirty="0">
                <a:solidFill>
                  <a:srgbClr val="FFC000"/>
                </a:solidFill>
              </a:rPr>
              <a:t>그때마다 </a:t>
            </a:r>
            <a:r>
              <a:rPr lang="ko-KR" altLang="en-US" sz="1500" b="1" dirty="0" err="1">
                <a:solidFill>
                  <a:srgbClr val="FFC000"/>
                </a:solidFill>
              </a:rPr>
              <a:t>정규화하는게</a:t>
            </a:r>
            <a:r>
              <a:rPr lang="ko-KR" altLang="en-US" sz="1500" b="1" dirty="0">
                <a:solidFill>
                  <a:srgbClr val="FFC000"/>
                </a:solidFill>
              </a:rPr>
              <a:t> 성능이 낫다고 밝혀졌다</a:t>
            </a:r>
            <a:r>
              <a:rPr lang="en-US" altLang="ko-KR" sz="15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500" b="1" dirty="0">
                <a:solidFill>
                  <a:srgbClr val="FFC000"/>
                </a:solidFill>
              </a:rPr>
              <a:t>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이미 </a:t>
            </a:r>
            <a:r>
              <a:rPr lang="ko-KR" altLang="en-US" sz="1500" b="1" dirty="0">
                <a:solidFill>
                  <a:srgbClr val="FFC000"/>
                </a:solidFill>
              </a:rPr>
              <a:t>활성화 함수 </a:t>
            </a:r>
            <a:r>
              <a:rPr lang="en-US" altLang="ko-KR" sz="1500" b="1" dirty="0">
                <a:solidFill>
                  <a:srgbClr val="FFC000"/>
                </a:solidFill>
              </a:rPr>
              <a:t>t</a:t>
            </a:r>
            <a:r>
              <a:rPr lang="ko-KR" altLang="en-US" sz="1500" b="1" dirty="0">
                <a:solidFill>
                  <a:srgbClr val="FFC000"/>
                </a:solidFill>
              </a:rPr>
              <a:t>의 영향을 받았기 때문에 아무리 정규화 하더라도 표준 정규 분포가 되지 않을 가능성이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크기때문에 전에 추가한다</a:t>
            </a:r>
            <a:r>
              <a:rPr lang="en-US" altLang="ko-KR" sz="1500" b="1" dirty="0" smtClean="0">
                <a:solidFill>
                  <a:srgbClr val="FFC000"/>
                </a:solidFill>
              </a:rPr>
              <a:t>.</a:t>
            </a:r>
            <a:endParaRPr lang="ko-KR" altLang="en-US" sz="1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6.1.3 SGD</a:t>
            </a:r>
            <a:r>
              <a:rPr lang="ko-KR" altLang="en-US" dirty="0" smtClean="0"/>
              <a:t>의 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문제에 따라 비효율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비등방성 함수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방향에 따라 성질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기울기가 달라짐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098" name="Picture 2" descr="https://blog.kakaocdn.net/dn/bfbTh5/btq4o8aEYhD/dXrYfF3fG22C5DHB0kqS2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80" y="3275668"/>
            <a:ext cx="10276377" cy="326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349416" y="4710363"/>
            <a:ext cx="3513221" cy="48672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72408" y="3275668"/>
            <a:ext cx="3343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최솟값은 </a:t>
            </a:r>
            <a:r>
              <a:rPr lang="en-US" altLang="ko-KR" sz="1600" b="1" dirty="0">
                <a:solidFill>
                  <a:srgbClr val="0070C0"/>
                </a:solidFill>
              </a:rPr>
              <a:t>0,0</a:t>
            </a:r>
            <a:r>
              <a:rPr lang="ko-KR" altLang="en-US" sz="1600" b="1" dirty="0">
                <a:solidFill>
                  <a:srgbClr val="0070C0"/>
                </a:solidFill>
              </a:rPr>
              <a:t>인데 기울기의 방향이 대부분 다른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곳을 가리키고 있다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.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48797" y="4001294"/>
            <a:ext cx="3343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</a:rPr>
              <a:t>지그재그 이동 비효율적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!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16" name="Picture 8" descr="https://blog.kakaocdn.net/dn/cYfFTr/btqVe8Cm53B/HQVI3Z26Yfynp9TTTPkOS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82" y="632057"/>
            <a:ext cx="2745518" cy="9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6.3.1 </a:t>
            </a:r>
            <a:r>
              <a:rPr lang="ko-KR" altLang="en-US" dirty="0" smtClean="0">
                <a:solidFill>
                  <a:srgbClr val="FFC000"/>
                </a:solidFill>
              </a:rPr>
              <a:t>배치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정규화 알고리즘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학습을 빨리 진행할 수 있다</a:t>
            </a:r>
            <a:r>
              <a:rPr lang="en-US" altLang="ko-KR" dirty="0" smtClean="0">
                <a:solidFill>
                  <a:srgbClr val="0070C0"/>
                </a:solidFill>
              </a:rPr>
              <a:t>!!! </a:t>
            </a:r>
            <a:r>
              <a:rPr lang="en-US" altLang="ko-KR" dirty="0" smtClean="0">
                <a:solidFill>
                  <a:srgbClr val="FFC000"/>
                </a:solidFill>
              </a:rPr>
              <a:t>&lt;- </a:t>
            </a:r>
            <a:r>
              <a:rPr lang="ko-KR" altLang="en-US" dirty="0" err="1" smtClean="0">
                <a:solidFill>
                  <a:srgbClr val="FFC000"/>
                </a:solidFill>
              </a:rPr>
              <a:t>학습률</a:t>
            </a:r>
            <a:r>
              <a:rPr lang="ko-KR" altLang="en-US" dirty="0" smtClean="0">
                <a:solidFill>
                  <a:srgbClr val="FFC000"/>
                </a:solidFill>
              </a:rPr>
              <a:t> 높게 설정 가능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초깃값에</a:t>
            </a:r>
            <a:r>
              <a:rPr lang="ko-KR" altLang="en-US" dirty="0" smtClean="0">
                <a:solidFill>
                  <a:srgbClr val="0070C0"/>
                </a:solidFill>
              </a:rPr>
              <a:t> 크게 의존하지 않는다</a:t>
            </a:r>
            <a:r>
              <a:rPr lang="en-US" altLang="ko-KR" dirty="0" smtClean="0">
                <a:solidFill>
                  <a:srgbClr val="0070C0"/>
                </a:solidFill>
              </a:rPr>
              <a:t>! </a:t>
            </a:r>
            <a:r>
              <a:rPr lang="en-US" altLang="ko-KR" dirty="0" smtClean="0">
                <a:solidFill>
                  <a:srgbClr val="FFC000"/>
                </a:solidFill>
              </a:rPr>
              <a:t>&lt;- </a:t>
            </a:r>
            <a:r>
              <a:rPr lang="ko-KR" altLang="en-US" dirty="0" err="1" smtClean="0">
                <a:solidFill>
                  <a:srgbClr val="FFC000"/>
                </a:solidFill>
              </a:rPr>
              <a:t>매학습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ko-KR" altLang="en-US" dirty="0" err="1" smtClean="0">
                <a:solidFill>
                  <a:srgbClr val="FFC000"/>
                </a:solidFill>
              </a:rPr>
              <a:t>출력값</a:t>
            </a:r>
            <a:r>
              <a:rPr lang="ko-KR" altLang="en-US" dirty="0" smtClean="0">
                <a:solidFill>
                  <a:srgbClr val="FFC000"/>
                </a:solidFill>
              </a:rPr>
              <a:t> 정규화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r>
              <a:rPr lang="ko-KR" altLang="en-US" dirty="0" smtClean="0">
                <a:solidFill>
                  <a:srgbClr val="0070C0"/>
                </a:solidFill>
              </a:rPr>
              <a:t> 억제</a:t>
            </a:r>
            <a:r>
              <a:rPr lang="en-US" altLang="ko-KR" dirty="0" smtClean="0">
                <a:solidFill>
                  <a:srgbClr val="0070C0"/>
                </a:solidFill>
              </a:rPr>
              <a:t>! (</a:t>
            </a:r>
            <a:r>
              <a:rPr lang="ko-KR" altLang="en-US" dirty="0" err="1" smtClean="0">
                <a:solidFill>
                  <a:srgbClr val="0070C0"/>
                </a:solidFill>
              </a:rPr>
              <a:t>드롭아웃</a:t>
            </a:r>
            <a:r>
              <a:rPr lang="ko-KR" altLang="en-US" dirty="0" smtClean="0">
                <a:solidFill>
                  <a:srgbClr val="0070C0"/>
                </a:solidFill>
              </a:rPr>
              <a:t> 등 필요성 감소</a:t>
            </a:r>
            <a:r>
              <a:rPr lang="en-US" altLang="ko-KR" dirty="0" smtClean="0">
                <a:solidFill>
                  <a:srgbClr val="0070C0"/>
                </a:solidFill>
              </a:rPr>
              <a:t>) </a:t>
            </a:r>
          </a:p>
          <a:p>
            <a:r>
              <a:rPr lang="en-US" altLang="ko-KR" dirty="0" smtClean="0">
                <a:solidFill>
                  <a:srgbClr val="FFC000"/>
                </a:solidFill>
              </a:rPr>
              <a:t>Gradient Vanishing </a:t>
            </a:r>
            <a:r>
              <a:rPr lang="ko-KR" altLang="en-US" dirty="0" smtClean="0">
                <a:solidFill>
                  <a:srgbClr val="FFC000"/>
                </a:solidFill>
              </a:rPr>
              <a:t>해소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Batch Norm Layer </a:t>
            </a:r>
            <a:r>
              <a:rPr lang="ko-KR" altLang="en-US" dirty="0" smtClean="0">
                <a:solidFill>
                  <a:srgbClr val="0070C0"/>
                </a:solidFill>
              </a:rPr>
              <a:t>삽입</a:t>
            </a:r>
            <a:r>
              <a:rPr lang="en-US" altLang="ko-KR" dirty="0" smtClean="0">
                <a:solidFill>
                  <a:srgbClr val="0070C0"/>
                </a:solidFill>
              </a:rPr>
              <a:t>! </a:t>
            </a:r>
          </a:p>
          <a:p>
            <a:pPr lvl="1"/>
            <a:r>
              <a:rPr lang="en-US" altLang="ko-KR" dirty="0" smtClean="0">
                <a:solidFill>
                  <a:srgbClr val="FFC000"/>
                </a:solidFill>
              </a:rPr>
              <a:t>hidden </a:t>
            </a:r>
            <a:r>
              <a:rPr lang="en-US" altLang="ko-KR" dirty="0">
                <a:solidFill>
                  <a:srgbClr val="FFC000"/>
                </a:solidFill>
              </a:rPr>
              <a:t>layer</a:t>
            </a:r>
            <a:r>
              <a:rPr lang="ko-KR" altLang="en-US" dirty="0">
                <a:solidFill>
                  <a:srgbClr val="FFC000"/>
                </a:solidFill>
              </a:rPr>
              <a:t>에 대한 입력 분포가 </a:t>
            </a:r>
            <a:r>
              <a:rPr lang="ko-KR" altLang="en-US" dirty="0" smtClean="0">
                <a:solidFill>
                  <a:srgbClr val="FFC000"/>
                </a:solidFill>
              </a:rPr>
              <a:t>정규화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9218" name="Picture 2" descr="https://t1.daumcdn.net/cfile/tistory/997AE03A5AAAA64C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5" y="4597066"/>
            <a:ext cx="7620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charlesmartin14.files.wordpress.com/2017/06/screen-shot-2017-06-14-at-10-57-33-am1.png?w=452&amp;h=3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93" y="3447700"/>
            <a:ext cx="42957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6.3.1 </a:t>
            </a:r>
            <a:r>
              <a:rPr lang="ko-KR" altLang="en-US" dirty="0" smtClean="0">
                <a:solidFill>
                  <a:srgbClr val="FFC000"/>
                </a:solidFill>
              </a:rPr>
              <a:t>배치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정규화 알고리즘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1. m</a:t>
            </a:r>
            <a:r>
              <a:rPr lang="ko-KR" altLang="en-US" dirty="0" smtClean="0">
                <a:solidFill>
                  <a:srgbClr val="0070C0"/>
                </a:solidFill>
              </a:rPr>
              <a:t>개 데이터에 대한 평균과 분산을 구한다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2. epsilon(10e-7) : 0</a:t>
            </a:r>
            <a:r>
              <a:rPr lang="ko-KR" altLang="en-US" dirty="0" smtClean="0">
                <a:solidFill>
                  <a:srgbClr val="0070C0"/>
                </a:solidFill>
              </a:rPr>
              <a:t>으로 나누는 사태 대비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3. normalization ~(0, 1)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4. scale &amp; shift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gamma=1, beta=0 </a:t>
            </a:r>
            <a:r>
              <a:rPr lang="ko-KR" altLang="en-US" dirty="0" smtClean="0">
                <a:solidFill>
                  <a:srgbClr val="0070C0"/>
                </a:solidFill>
              </a:rPr>
              <a:t>부터 시작</a:t>
            </a:r>
            <a:r>
              <a:rPr lang="en-US" altLang="ko-KR" dirty="0" smtClean="0">
                <a:solidFill>
                  <a:srgbClr val="0070C0"/>
                </a:solidFill>
              </a:rPr>
              <a:t>(=original)</a:t>
            </a: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9222" name="Picture 6" descr="https://charlesmartin14.files.wordpress.com/2017/06/screen-shot-2017-06-14-at-10-57-33-am1.png?w=452&amp;h=3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93" y="3428781"/>
            <a:ext cx="42957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56" y="5240953"/>
            <a:ext cx="1928812" cy="724720"/>
          </a:xfrm>
          <a:prstGeom prst="rect">
            <a:avLst/>
          </a:prstGeom>
        </p:spPr>
      </p:pic>
      <p:pic>
        <p:nvPicPr>
          <p:cNvPr id="11266" name="Picture 2" descr="https://blog.kakaocdn.net/dn/eb41Pu/btqBowKg4pk/HTKoxdu3KHUpVJnAXCyKX0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7" b="21517"/>
          <a:stretch/>
        </p:blipFill>
        <p:spPr bwMode="auto">
          <a:xfrm>
            <a:off x="6079650" y="4389649"/>
            <a:ext cx="1733150" cy="78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8128701" y="5461175"/>
            <a:ext cx="271167" cy="32792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78207" y="5852159"/>
            <a:ext cx="1021605" cy="27116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247" y="3428781"/>
            <a:ext cx="1524078" cy="38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718" y="4389649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신경망은 비선형성을 가지고 있어야 표현력이 커져 복잡한 함수를 표현할 수 있는데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,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위와 같이 평균이 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0,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분산이 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1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로 고정시키는 것은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,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활성화 함수의 비선형성을 없애버릴 수 있다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예를 들어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,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활성화 함수가 </a:t>
            </a:r>
            <a:r>
              <a:rPr lang="ko-KR" altLang="en-US" sz="1500" b="1" dirty="0" err="1">
                <a:solidFill>
                  <a:srgbClr val="FFC000"/>
                </a:solidFill>
                <a:latin typeface="Spoqa Han Sans"/>
              </a:rPr>
              <a:t>시그모이드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 함수일 때 평균이 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0,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분산이 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1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로 데이터를 고정시키면 활성화 함수를 통과한 값들은 거의 대부분 </a:t>
            </a:r>
            <a:r>
              <a:rPr lang="ko-KR" altLang="en-US" sz="1500" b="1" dirty="0" err="1">
                <a:solidFill>
                  <a:srgbClr val="FFC000"/>
                </a:solidFill>
                <a:latin typeface="Spoqa Han Sans"/>
              </a:rPr>
              <a:t>시그모이드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 함수의 직선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(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선형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)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부분에 머물게 된다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 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비선형성이 거의 사라진 것이다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이런 문제를 없애기 위하여 정규화된 데이터에 위와 같이 고유한 확대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(scale, γ)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와 이동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(shift, β)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변환을 수행한다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확대 인자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(γ)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와 이동 인자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(β)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는 </a:t>
            </a:r>
            <a:r>
              <a:rPr lang="ko-KR" altLang="en-US" sz="1500" b="1" dirty="0" err="1">
                <a:solidFill>
                  <a:srgbClr val="FFC000"/>
                </a:solidFill>
                <a:latin typeface="Spoqa Han Sans"/>
              </a:rPr>
              <a:t>역전파에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 의해 </a:t>
            </a:r>
            <a:r>
              <a:rPr lang="en-US" altLang="ko-KR" sz="1500" b="1" dirty="0" smtClean="0">
                <a:solidFill>
                  <a:srgbClr val="FFC000"/>
                </a:solidFill>
                <a:latin typeface="Spoqa Han Sans"/>
              </a:rPr>
              <a:t>“</a:t>
            </a:r>
            <a:r>
              <a:rPr lang="ko-KR" altLang="en-US" sz="1500" b="1" dirty="0" smtClean="0">
                <a:solidFill>
                  <a:srgbClr val="FFC000"/>
                </a:solidFill>
                <a:latin typeface="Spoqa Han Sans"/>
              </a:rPr>
              <a:t>학습</a:t>
            </a:r>
            <a:r>
              <a:rPr lang="en-US" altLang="ko-KR" sz="1500" b="1" dirty="0" smtClean="0">
                <a:solidFill>
                  <a:srgbClr val="FFC000"/>
                </a:solidFill>
                <a:latin typeface="Spoqa Han Sans"/>
              </a:rPr>
              <a:t>”</a:t>
            </a:r>
            <a:r>
              <a:rPr lang="ko-KR" altLang="en-US" sz="1500" b="1" dirty="0" smtClean="0">
                <a:solidFill>
                  <a:srgbClr val="FFC000"/>
                </a:solidFill>
                <a:latin typeface="Spoqa Han Sans"/>
              </a:rPr>
              <a:t>된다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 </a:t>
            </a:r>
            <a:r>
              <a:rPr lang="ko-KR" altLang="en-US" sz="1500" b="1" dirty="0">
                <a:solidFill>
                  <a:srgbClr val="FFC000"/>
                </a:solidFill>
                <a:latin typeface="Spoqa Han Sans"/>
              </a:rPr>
              <a:t>이렇게 하면 활성화 함수에 비선형성이 부여될 수 있다</a:t>
            </a:r>
            <a:r>
              <a:rPr lang="en-US" altLang="ko-KR" sz="1500" b="1" dirty="0">
                <a:solidFill>
                  <a:srgbClr val="FFC000"/>
                </a:solidFill>
                <a:latin typeface="Spoqa Han Sans"/>
              </a:rPr>
              <a:t>.</a:t>
            </a:r>
            <a:endParaRPr lang="ko-KR" altLang="en-US" sz="1500" b="1" dirty="0">
              <a:solidFill>
                <a:srgbClr val="FFC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031267" y="5649238"/>
            <a:ext cx="344466" cy="2029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0104" y="-98662"/>
            <a:ext cx="10602238" cy="93330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6.3.2 </a:t>
            </a:r>
            <a:r>
              <a:rPr lang="ko-KR" altLang="en-US" sz="4000" dirty="0" smtClean="0">
                <a:solidFill>
                  <a:srgbClr val="FFC000"/>
                </a:solidFill>
              </a:rPr>
              <a:t>배치</a:t>
            </a:r>
            <a:r>
              <a:rPr lang="en-US" altLang="ko-KR" sz="4000" dirty="0" smtClean="0">
                <a:solidFill>
                  <a:srgbClr val="FFC000"/>
                </a:solidFill>
              </a:rPr>
              <a:t> </a:t>
            </a:r>
            <a:r>
              <a:rPr lang="ko-KR" altLang="en-US" sz="4000" dirty="0" smtClean="0">
                <a:solidFill>
                  <a:srgbClr val="FFC000"/>
                </a:solidFill>
              </a:rPr>
              <a:t>정규화의 효과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436"/>
            <a:ext cx="6712804" cy="4426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61" y="1876425"/>
            <a:ext cx="5904439" cy="33039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1436"/>
            <a:ext cx="3950915" cy="91881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228850" y="1692275"/>
            <a:ext cx="1171575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67150" y="3962016"/>
            <a:ext cx="1171575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12804" y="2571746"/>
            <a:ext cx="2336646" cy="244475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88074" y="3519814"/>
            <a:ext cx="1772825" cy="219205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92284" y="4971178"/>
            <a:ext cx="2257979" cy="258437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8690446" y="3369269"/>
            <a:ext cx="1242693" cy="175597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03698" y="3536727"/>
            <a:ext cx="482252" cy="170977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753072" y="3699531"/>
            <a:ext cx="532878" cy="14596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9" y="0"/>
            <a:ext cx="5636058" cy="393000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457672" y="3894103"/>
            <a:ext cx="1193104" cy="198191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9" y="3930008"/>
            <a:ext cx="7748301" cy="29092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61" y="-1035"/>
            <a:ext cx="6134415" cy="483894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140083" y="2065866"/>
            <a:ext cx="3795172" cy="23265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98381" y="4918668"/>
            <a:ext cx="1425719" cy="18249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69733" y="5359435"/>
            <a:ext cx="1117600" cy="20205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45367" y="5081541"/>
            <a:ext cx="427566" cy="18472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102149" y="5220488"/>
            <a:ext cx="504651" cy="18472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065433" y="0"/>
            <a:ext cx="1117600" cy="143933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146799" y="287867"/>
            <a:ext cx="2899834" cy="18626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210299" y="3999161"/>
            <a:ext cx="3722840" cy="234172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37916" y="1402831"/>
            <a:ext cx="1117600" cy="143933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203016" y="2346472"/>
            <a:ext cx="1117600" cy="143933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183033" y="2967102"/>
            <a:ext cx="1117600" cy="143933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0082" y="5359435"/>
            <a:ext cx="2155567" cy="20205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5488906" y="2856688"/>
            <a:ext cx="1055895" cy="12673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003960"/>
            <a:ext cx="8592007" cy="3026974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079738" y="2372312"/>
            <a:ext cx="1149830" cy="186738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97100" y="4102100"/>
            <a:ext cx="4140200" cy="24130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54" y="1019909"/>
            <a:ext cx="9036514" cy="2190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554" y="3210772"/>
            <a:ext cx="9036514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4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3" y="398585"/>
            <a:ext cx="5035809" cy="46928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69634"/>
          <a:stretch/>
        </p:blipFill>
        <p:spPr>
          <a:xfrm>
            <a:off x="933633" y="5091476"/>
            <a:ext cx="5397777" cy="14713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98" y="1253100"/>
            <a:ext cx="4610659" cy="43571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295" y="398585"/>
            <a:ext cx="364115" cy="4692891"/>
          </a:xfrm>
          <a:prstGeom prst="rect">
            <a:avLst/>
          </a:prstGeom>
        </p:spPr>
      </p:pic>
      <p:pic>
        <p:nvPicPr>
          <p:cNvPr id="2" name="Picture 6" descr="https://charlesmartin14.files.wordpress.com/2017/06/screen-shot-2017-06-14-at-10-57-33-am1.png?w=452&amp;h=35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1" y="2125890"/>
            <a:ext cx="3152537" cy="24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0104" y="-98662"/>
            <a:ext cx="10602238" cy="93330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6.3.2 </a:t>
            </a:r>
            <a:r>
              <a:rPr lang="ko-KR" altLang="en-US" sz="4000" dirty="0" smtClean="0">
                <a:solidFill>
                  <a:srgbClr val="FFC000"/>
                </a:solidFill>
              </a:rPr>
              <a:t>배치</a:t>
            </a:r>
            <a:r>
              <a:rPr lang="en-US" altLang="ko-KR" sz="4000" dirty="0" smtClean="0">
                <a:solidFill>
                  <a:srgbClr val="FFC000"/>
                </a:solidFill>
              </a:rPr>
              <a:t> </a:t>
            </a:r>
            <a:r>
              <a:rPr lang="ko-KR" altLang="en-US" sz="4000" dirty="0" smtClean="0">
                <a:solidFill>
                  <a:srgbClr val="FFC000"/>
                </a:solidFill>
              </a:rPr>
              <a:t>정규화의 효과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436"/>
            <a:ext cx="6712804" cy="4426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61" y="1876425"/>
            <a:ext cx="5904439" cy="33039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1436"/>
            <a:ext cx="3950915" cy="91881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228850" y="1692275"/>
            <a:ext cx="1171575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67150" y="3962016"/>
            <a:ext cx="1171575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12804" y="2571746"/>
            <a:ext cx="2336646" cy="244475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88074" y="3519814"/>
            <a:ext cx="1772825" cy="219205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92284" y="4971178"/>
            <a:ext cx="2257979" cy="258437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0104" y="-98662"/>
            <a:ext cx="10602238" cy="93330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6.3.2 </a:t>
            </a:r>
            <a:r>
              <a:rPr lang="ko-KR" altLang="en-US" sz="4000" dirty="0" smtClean="0">
                <a:solidFill>
                  <a:srgbClr val="FFC000"/>
                </a:solidFill>
              </a:rPr>
              <a:t>배치</a:t>
            </a:r>
            <a:r>
              <a:rPr lang="en-US" altLang="ko-KR" sz="4000" dirty="0" smtClean="0">
                <a:solidFill>
                  <a:srgbClr val="FFC000"/>
                </a:solidFill>
              </a:rPr>
              <a:t> </a:t>
            </a:r>
            <a:r>
              <a:rPr lang="ko-KR" altLang="en-US" sz="4000" dirty="0" smtClean="0">
                <a:solidFill>
                  <a:srgbClr val="FFC000"/>
                </a:solidFill>
              </a:rPr>
              <a:t>정규화의 효과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87" y="834641"/>
            <a:ext cx="6886698" cy="31354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58486" y="1536773"/>
            <a:ext cx="203711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013988" y="1024141"/>
            <a:ext cx="821060" cy="18415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61139" y="2220681"/>
            <a:ext cx="776613" cy="23442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1716"/>
          <a:stretch/>
        </p:blipFill>
        <p:spPr>
          <a:xfrm>
            <a:off x="2658486" y="3970047"/>
            <a:ext cx="6886699" cy="224912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862197" y="2220681"/>
            <a:ext cx="2392471" cy="234420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134" y="178274"/>
            <a:ext cx="3924822" cy="8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97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6.3.2 </a:t>
            </a:r>
            <a:r>
              <a:rPr lang="ko-KR" altLang="en-US" dirty="0" smtClean="0">
                <a:solidFill>
                  <a:srgbClr val="FF0000"/>
                </a:solidFill>
              </a:rPr>
              <a:t>배치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정규화의 효과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242706" y="429462"/>
            <a:ext cx="271167" cy="32792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2610253"/>
            <a:ext cx="6887906" cy="23634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1" y="4972975"/>
            <a:ext cx="6887906" cy="830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568" y="2007840"/>
            <a:ext cx="5454930" cy="38736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096621" y="4972975"/>
            <a:ext cx="2417251" cy="5322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7891" y="2217589"/>
            <a:ext cx="6542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애초에 모든 데이터를 담기엔 크기가 작아서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figsize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크게 하는 것이 나을 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829647" y="2007840"/>
            <a:ext cx="2347401" cy="2918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6.1.4 </a:t>
            </a:r>
            <a:r>
              <a:rPr lang="ko-KR" altLang="en-US" dirty="0" smtClean="0"/>
              <a:t>모멘텀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Momentum </a:t>
            </a:r>
            <a:r>
              <a:rPr lang="ko-KR" altLang="en-US" dirty="0" smtClean="0">
                <a:solidFill>
                  <a:srgbClr val="0070C0"/>
                </a:solidFill>
              </a:rPr>
              <a:t>운동량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v, velocity 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기울기 방향으로 힘을 받아 물체가 가속된다</a:t>
            </a:r>
            <a:r>
              <a:rPr lang="en-US" altLang="ko-KR" dirty="0" smtClean="0">
                <a:solidFill>
                  <a:srgbClr val="0070C0"/>
                </a:solidFill>
              </a:rPr>
              <a:t>“ (</a:t>
            </a:r>
            <a:r>
              <a:rPr lang="ko-KR" altLang="en-US" dirty="0" smtClean="0">
                <a:solidFill>
                  <a:srgbClr val="0070C0"/>
                </a:solidFill>
              </a:rPr>
              <a:t>물리 법칙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av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ko-KR" altLang="en-US" dirty="0" smtClean="0">
                <a:solidFill>
                  <a:srgbClr val="0070C0"/>
                </a:solidFill>
              </a:rPr>
              <a:t>물체가 아무런 힘을 받지 않을 때 서서히 </a:t>
            </a:r>
            <a:r>
              <a:rPr lang="ko-KR" altLang="en-US" dirty="0" err="1" smtClean="0">
                <a:solidFill>
                  <a:srgbClr val="0070C0"/>
                </a:solidFill>
              </a:rPr>
              <a:t>하강시키는</a:t>
            </a:r>
            <a:r>
              <a:rPr lang="ko-KR" altLang="en-US" dirty="0" smtClean="0">
                <a:solidFill>
                  <a:srgbClr val="0070C0"/>
                </a:solidFill>
              </a:rPr>
              <a:t> 역할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C000"/>
                </a:solidFill>
              </a:rPr>
              <a:t>과거 이동했던 방향을 기억하면서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</a:rPr>
              <a:t>기존 관성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  <a:r>
              <a:rPr lang="ko-KR" altLang="en-US" dirty="0" smtClean="0">
                <a:solidFill>
                  <a:srgbClr val="FFC000"/>
                </a:solidFill>
              </a:rPr>
              <a:t> 그 방향으로 일정하게 추가 이동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a – 0.9 … 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</a:rPr>
              <a:t>관성 계수</a:t>
            </a:r>
            <a:r>
              <a:rPr lang="en-US" altLang="ko-KR" dirty="0" smtClean="0">
                <a:solidFill>
                  <a:srgbClr val="FFC000"/>
                </a:solidFill>
              </a:rPr>
              <a:t>, momentum)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지면 마찰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공기 저항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460958" y="1267306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https://blog.kakaocdn.net/dn/bCQKXx/btqVbufuWsf/8zwatZvzk4cMkOwXbfBc3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84" y="365125"/>
            <a:ext cx="25908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blog.kakaocdn.net/dn/cYfFTr/btqVe8Cm53B/HQVI3Z26Yfynp9TTTPkOS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56" y="526770"/>
            <a:ext cx="2031833" cy="6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7" y="834641"/>
            <a:ext cx="6886698" cy="31354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1716"/>
          <a:stretch/>
        </p:blipFill>
        <p:spPr>
          <a:xfrm>
            <a:off x="175636" y="3970047"/>
            <a:ext cx="6886699" cy="2249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0104" y="-98662"/>
            <a:ext cx="10602238" cy="93330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</a:rPr>
              <a:t>6.3.2 </a:t>
            </a:r>
            <a:r>
              <a:rPr lang="ko-KR" altLang="en-US" sz="4000" dirty="0" smtClean="0">
                <a:solidFill>
                  <a:srgbClr val="FF0000"/>
                </a:solidFill>
              </a:rPr>
              <a:t>배치</a:t>
            </a:r>
            <a:r>
              <a:rPr lang="en-US" altLang="ko-KR" sz="4000" dirty="0" smtClean="0">
                <a:solidFill>
                  <a:srgbClr val="FF0000"/>
                </a:solidFill>
              </a:rPr>
              <a:t> </a:t>
            </a:r>
            <a:r>
              <a:rPr lang="ko-KR" altLang="en-US" sz="4000" dirty="0" smtClean="0">
                <a:solidFill>
                  <a:srgbClr val="FF0000"/>
                </a:solidFill>
              </a:rPr>
              <a:t>정규화의 효과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9631" y="2854569"/>
            <a:ext cx="6676292" cy="69752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35714" y="5674290"/>
            <a:ext cx="2091846" cy="2567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916" y="1339995"/>
            <a:ext cx="4615159" cy="4539127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062334" y="1767944"/>
            <a:ext cx="2456803" cy="205052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443334" y="2868995"/>
            <a:ext cx="3108800" cy="220036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97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6.3.2 </a:t>
            </a:r>
            <a:r>
              <a:rPr lang="ko-KR" altLang="en-US" dirty="0" smtClean="0">
                <a:solidFill>
                  <a:srgbClr val="FF0000"/>
                </a:solidFill>
              </a:rPr>
              <a:t>배치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정규화의 효과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81" y="1538320"/>
            <a:ext cx="5155404" cy="5155404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63553" y="102790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학습을 빠르게 진전시킴</a:t>
            </a:r>
            <a:r>
              <a:rPr lang="en-US" altLang="ko-KR" dirty="0" smtClean="0">
                <a:solidFill>
                  <a:srgbClr val="0070C0"/>
                </a:solidFill>
              </a:rPr>
              <a:t>!! &amp; </a:t>
            </a:r>
            <a:r>
              <a:rPr lang="ko-KR" altLang="en-US" dirty="0" smtClean="0">
                <a:solidFill>
                  <a:srgbClr val="0070C0"/>
                </a:solidFill>
              </a:rPr>
              <a:t>가중치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초깃값에</a:t>
            </a:r>
            <a:r>
              <a:rPr lang="ko-KR" altLang="en-US" dirty="0" smtClean="0">
                <a:solidFill>
                  <a:srgbClr val="0070C0"/>
                </a:solidFill>
              </a:rPr>
              <a:t> 크게 의존하지 않아도 된다</a:t>
            </a:r>
            <a:r>
              <a:rPr lang="en-US" altLang="ko-KR" dirty="0" smtClean="0">
                <a:solidFill>
                  <a:srgbClr val="0070C0"/>
                </a:solidFill>
              </a:rPr>
              <a:t>!! </a:t>
            </a:r>
          </a:p>
        </p:txBody>
      </p:sp>
      <p:sp>
        <p:nvSpPr>
          <p:cNvPr id="12" name="타원 11"/>
          <p:cNvSpPr/>
          <p:nvPr/>
        </p:nvSpPr>
        <p:spPr>
          <a:xfrm>
            <a:off x="4610899" y="1475121"/>
            <a:ext cx="803031" cy="2286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10898" y="4001722"/>
            <a:ext cx="803032" cy="18433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97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6.3.2 </a:t>
            </a:r>
            <a:r>
              <a:rPr lang="ko-KR" altLang="en-US" dirty="0" smtClean="0">
                <a:solidFill>
                  <a:srgbClr val="FF0000"/>
                </a:solidFill>
              </a:rPr>
              <a:t>배치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정규화의 효과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81" y="1538320"/>
            <a:ext cx="5155404" cy="5155404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63553" y="102790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학습을 빠르게 진전시킴</a:t>
            </a:r>
            <a:r>
              <a:rPr lang="en-US" altLang="ko-KR" dirty="0" smtClean="0">
                <a:solidFill>
                  <a:srgbClr val="0070C0"/>
                </a:solidFill>
              </a:rPr>
              <a:t>!! &amp; </a:t>
            </a:r>
            <a:r>
              <a:rPr lang="ko-KR" altLang="en-US" dirty="0" smtClean="0">
                <a:solidFill>
                  <a:srgbClr val="0070C0"/>
                </a:solidFill>
              </a:rPr>
              <a:t>가중치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초깃값에</a:t>
            </a:r>
            <a:r>
              <a:rPr lang="ko-KR" altLang="en-US" dirty="0" smtClean="0">
                <a:solidFill>
                  <a:srgbClr val="0070C0"/>
                </a:solidFill>
              </a:rPr>
              <a:t> 크게 의존하지 않아도 된다</a:t>
            </a:r>
            <a:r>
              <a:rPr lang="en-US" altLang="ko-KR" dirty="0" smtClean="0">
                <a:solidFill>
                  <a:srgbClr val="0070C0"/>
                </a:solidFill>
              </a:rPr>
              <a:t>!! </a:t>
            </a:r>
          </a:p>
        </p:txBody>
      </p:sp>
      <p:sp>
        <p:nvSpPr>
          <p:cNvPr id="12" name="타원 11"/>
          <p:cNvSpPr/>
          <p:nvPr/>
        </p:nvSpPr>
        <p:spPr>
          <a:xfrm>
            <a:off x="4610899" y="1475121"/>
            <a:ext cx="803031" cy="22860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84" y="1895729"/>
            <a:ext cx="4127068" cy="13982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868" y="3293997"/>
            <a:ext cx="3873699" cy="313071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610898" y="4001722"/>
            <a:ext cx="803032" cy="18433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436238" y="3651406"/>
            <a:ext cx="360905" cy="19508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923826" y="3389796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자리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18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자리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2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6.4.1 </a:t>
            </a:r>
            <a:r>
              <a:rPr lang="ko-KR" altLang="en-US" dirty="0" err="1" smtClean="0"/>
              <a:t>오버피팅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1) </a:t>
            </a:r>
            <a:r>
              <a:rPr lang="ko-KR" altLang="en-US" sz="2400" dirty="0" smtClean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4" y="2149236"/>
            <a:ext cx="6464632" cy="4673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16" y="2687285"/>
            <a:ext cx="4807116" cy="3635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53" y="5667707"/>
            <a:ext cx="4175330" cy="58647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343899" y="2622550"/>
            <a:ext cx="1009651" cy="31873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001000" y="6094823"/>
            <a:ext cx="723900" cy="22409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453" y="4146961"/>
            <a:ext cx="811263" cy="50594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151161" y="4578350"/>
            <a:ext cx="1934329" cy="25851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52051" y="3672291"/>
            <a:ext cx="1944307" cy="3636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4" y="4194041"/>
            <a:ext cx="3714941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6.4.1 </a:t>
            </a:r>
            <a:r>
              <a:rPr lang="ko-KR" altLang="en-US" dirty="0" err="1" smtClean="0">
                <a:solidFill>
                  <a:srgbClr val="FF0000"/>
                </a:solidFill>
              </a:rPr>
              <a:t>오버피팅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2740908"/>
            <a:ext cx="6588372" cy="2044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16" y="2233681"/>
            <a:ext cx="4917672" cy="38003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59" y="742305"/>
            <a:ext cx="1539439" cy="140811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607972" y="1106855"/>
            <a:ext cx="599090" cy="2910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6218" y="5555909"/>
            <a:ext cx="560201" cy="28994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6.4.1 </a:t>
            </a:r>
            <a:r>
              <a:rPr lang="ko-KR" altLang="en-US" dirty="0" err="1" smtClean="0">
                <a:solidFill>
                  <a:srgbClr val="FF0000"/>
                </a:solidFill>
              </a:rPr>
              <a:t>오버피팅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2740908"/>
            <a:ext cx="6588372" cy="2044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16" y="2233681"/>
            <a:ext cx="4917672" cy="38003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59" y="742305"/>
            <a:ext cx="1539439" cy="140811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607972" y="1106855"/>
            <a:ext cx="599090" cy="2910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6218" y="5555909"/>
            <a:ext cx="560201" cy="28994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934963" y="5108373"/>
            <a:ext cx="1059931" cy="4475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15" y="1730272"/>
            <a:ext cx="6426550" cy="43037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292" y="12662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7"/>
              </a:rPr>
              <a:t>https://</a:t>
            </a:r>
            <a:r>
              <a:rPr lang="ko-KR" altLang="en-US" sz="1200" dirty="0" smtClean="0">
                <a:hlinkClick r:id="rId7"/>
              </a:rPr>
              <a:t>matplotlib.org/stable/users/prev_whats_new/dflt_style_changes.html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38" y="449247"/>
            <a:ext cx="5999479" cy="119157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704430" y="850992"/>
            <a:ext cx="624316" cy="2558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6.4.1 </a:t>
            </a:r>
            <a:r>
              <a:rPr lang="ko-KR" altLang="en-US" dirty="0" err="1" smtClean="0">
                <a:solidFill>
                  <a:srgbClr val="FF0000"/>
                </a:solidFill>
              </a:rPr>
              <a:t>오버피팅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2740908"/>
            <a:ext cx="6588372" cy="2044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16" y="2233681"/>
            <a:ext cx="4917672" cy="38003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59" y="742305"/>
            <a:ext cx="1539439" cy="140811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607972" y="1106855"/>
            <a:ext cx="599090" cy="2910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6218" y="5555909"/>
            <a:ext cx="560201" cy="28994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14" y="1730272"/>
            <a:ext cx="6179576" cy="45372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20875" y="5398318"/>
            <a:ext cx="820297" cy="4475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6.4.1 </a:t>
            </a:r>
            <a:r>
              <a:rPr lang="ko-KR" altLang="en-US" dirty="0" err="1" smtClean="0">
                <a:solidFill>
                  <a:srgbClr val="FF0000"/>
                </a:solidFill>
              </a:rPr>
              <a:t>오버피팅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2740908"/>
            <a:ext cx="6588372" cy="2044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16" y="2233681"/>
            <a:ext cx="4917672" cy="38003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59" y="742305"/>
            <a:ext cx="1539439" cy="140811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607972" y="1106855"/>
            <a:ext cx="599090" cy="2910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6218" y="5555909"/>
            <a:ext cx="560201" cy="28994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73" y="1730272"/>
            <a:ext cx="5901013" cy="472759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120875" y="2233681"/>
            <a:ext cx="4874019" cy="4412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6.4.1 </a:t>
            </a:r>
            <a:r>
              <a:rPr lang="ko-KR" altLang="en-US" dirty="0" err="1" smtClean="0">
                <a:solidFill>
                  <a:srgbClr val="FF0000"/>
                </a:solidFill>
              </a:rPr>
              <a:t>오버피팅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2740908"/>
            <a:ext cx="6588372" cy="2044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116" y="2233681"/>
            <a:ext cx="4917672" cy="38003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59" y="742305"/>
            <a:ext cx="1539439" cy="140811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8607972" y="1106855"/>
            <a:ext cx="599090" cy="2910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329470" y="5480253"/>
            <a:ext cx="4874019" cy="4412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82" y="1737111"/>
            <a:ext cx="6648093" cy="46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4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가중치 감소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60" y="4988031"/>
            <a:ext cx="2110276" cy="66540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weight decay, </a:t>
            </a:r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 가중치 매개변수의 값이 커서 발생하는 경우가 많다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큰 가중치에 </a:t>
            </a:r>
            <a:r>
              <a:rPr lang="ko-KR" altLang="en-US" dirty="0" err="1" smtClean="0">
                <a:solidFill>
                  <a:srgbClr val="0070C0"/>
                </a:solidFill>
              </a:rPr>
              <a:t>패널티</a:t>
            </a:r>
            <a:r>
              <a:rPr lang="ko-KR" altLang="en-US" dirty="0" smtClean="0">
                <a:solidFill>
                  <a:srgbClr val="0070C0"/>
                </a:solidFill>
              </a:rPr>
              <a:t> 부여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손실 함수에 </a:t>
            </a:r>
            <a:r>
              <a:rPr lang="en-US" altLang="ko-KR" dirty="0" smtClean="0">
                <a:solidFill>
                  <a:srgbClr val="0070C0"/>
                </a:solidFill>
              </a:rPr>
              <a:t>“L2 Norm”</a:t>
            </a:r>
            <a:r>
              <a:rPr lang="ko-KR" altLang="en-US" dirty="0" smtClean="0">
                <a:solidFill>
                  <a:srgbClr val="0070C0"/>
                </a:solidFill>
              </a:rPr>
              <a:t>을 더함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lambda : </a:t>
            </a:r>
            <a:r>
              <a:rPr lang="ko-KR" altLang="en-US" dirty="0" smtClean="0">
                <a:solidFill>
                  <a:srgbClr val="0070C0"/>
                </a:solidFill>
              </a:rPr>
              <a:t>규제 세기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조절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(0.1) (</a:t>
            </a:r>
            <a:r>
              <a:rPr lang="ko-KR" altLang="en-US" dirty="0" smtClean="0">
                <a:solidFill>
                  <a:srgbClr val="0070C0"/>
                </a:solidFill>
              </a:rPr>
              <a:t>클수록 규제 많이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½ : </a:t>
            </a:r>
            <a:r>
              <a:rPr lang="ko-KR" altLang="en-US" dirty="0" smtClean="0">
                <a:solidFill>
                  <a:srgbClr val="0070C0"/>
                </a:solidFill>
              </a:rPr>
              <a:t>미분 조절 상수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미분</a:t>
            </a:r>
            <a:r>
              <a:rPr lang="en-US" altLang="ko-KR" dirty="0" smtClean="0">
                <a:solidFill>
                  <a:srgbClr val="0070C0"/>
                </a:solidFill>
              </a:rPr>
              <a:t>-lambda*w)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모든 각각의 손실 함수에 더함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L2 Norm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원소 제곱 더한 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L1 Norm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절댓값의 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/>
              <a:t>Linf</a:t>
            </a:r>
            <a:r>
              <a:rPr lang="en-US" altLang="ko-KR" dirty="0" smtClean="0"/>
              <a:t> Norm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각 원소의 절댓값 중 </a:t>
            </a:r>
            <a:r>
              <a:rPr lang="en-US" altLang="ko-KR" dirty="0" smtClean="0">
                <a:solidFill>
                  <a:srgbClr val="0070C0"/>
                </a:solidFill>
              </a:rPr>
              <a:t>max</a:t>
            </a:r>
            <a:r>
              <a:rPr lang="ko-KR" altLang="en-US" dirty="0" smtClean="0">
                <a:solidFill>
                  <a:srgbClr val="0070C0"/>
                </a:solidFill>
              </a:rPr>
              <a:t>값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1506" name="Picture 2" descr="https://blog.kakaocdn.net/dn/uuxfu/btqFyPS6hKo/YvfMgMtbF195FBKEeFn4v1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21" y="705329"/>
            <a:ext cx="2300384" cy="88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신경망에서 미분이 필요한 이유 2 : gradient descent (경사하강법), learning rate(학습률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00" y="288438"/>
            <a:ext cx="3605628" cy="17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6.1.4 </a:t>
            </a:r>
            <a:r>
              <a:rPr lang="ko-KR" altLang="en-US" dirty="0" smtClean="0"/>
              <a:t>모멘텀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21" y="2264401"/>
            <a:ext cx="6231473" cy="320395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74558" y="3465015"/>
            <a:ext cx="2857500" cy="32485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32058" y="3148643"/>
            <a:ext cx="2242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SGD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와 클래스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같다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813" y="2486241"/>
            <a:ext cx="4676914" cy="29821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80956" y="799903"/>
            <a:ext cx="2380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기울어진 한 방향으로 계속 속도 받고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+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이동하겠다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4" name="타원 13"/>
          <p:cNvSpPr/>
          <p:nvPr/>
        </p:nvSpPr>
        <p:spPr>
          <a:xfrm>
            <a:off x="4712369" y="4289258"/>
            <a:ext cx="2317444" cy="39704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71554" y="1826854"/>
            <a:ext cx="4179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x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축 한 방향으로 일정하게 가속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-&gt; SGD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보다 빠르게 도달해서 지그재그 줄어듦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https://blog.kakaocdn.net/dn/bCQKXx/btqVbufuWsf/8zwatZvzk4cMkOwXbfBc30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616" y="430583"/>
            <a:ext cx="2406989" cy="119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163053" y="2879465"/>
            <a:ext cx="2506579" cy="51344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60" y="4988031"/>
            <a:ext cx="2110276" cy="665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33" y="885694"/>
            <a:ext cx="7474334" cy="50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6828" y="360924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6.4.2 </a:t>
            </a:r>
            <a:r>
              <a:rPr lang="ko-KR" altLang="en-US" dirty="0" smtClean="0">
                <a:solidFill>
                  <a:srgbClr val="FFC000"/>
                </a:solidFill>
              </a:rPr>
              <a:t>가중치 감소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6" y="1798702"/>
            <a:ext cx="5378125" cy="3571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8" y="4044036"/>
            <a:ext cx="6265544" cy="132633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31950" y="4163034"/>
            <a:ext cx="1565753" cy="2192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72" y="1798702"/>
            <a:ext cx="5108606" cy="187267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15713" y="1740490"/>
            <a:ext cx="1551141" cy="29593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867800" y="2493426"/>
            <a:ext cx="1299054" cy="17274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t="94610" r="6202" b="-343"/>
          <a:stretch/>
        </p:blipFill>
        <p:spPr>
          <a:xfrm>
            <a:off x="7416335" y="2321364"/>
            <a:ext cx="4799827" cy="15987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289497" y="2616180"/>
            <a:ext cx="1900310" cy="24414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628" y="542334"/>
            <a:ext cx="1997650" cy="7763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3140" y="762291"/>
            <a:ext cx="2577993" cy="5340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372" y="3698302"/>
            <a:ext cx="5169166" cy="251472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108521" y="5248296"/>
            <a:ext cx="200416" cy="21305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09957" y="4888437"/>
            <a:ext cx="1691659" cy="2597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6.4.1 </a:t>
            </a:r>
            <a:r>
              <a:rPr lang="ko-KR" altLang="en-US" dirty="0" err="1" smtClean="0"/>
              <a:t>오버피팅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1) </a:t>
            </a:r>
            <a:r>
              <a:rPr lang="ko-KR" altLang="en-US" sz="2400" dirty="0" smtClean="0">
                <a:solidFill>
                  <a:srgbClr val="0070C0"/>
                </a:solidFill>
              </a:rPr>
              <a:t>매개변수가 많고 표현력이 높은 모델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dirty="0" smtClean="0">
                <a:solidFill>
                  <a:srgbClr val="0070C0"/>
                </a:solidFill>
              </a:rPr>
              <a:t>훈련 데이터가 적음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4" y="2149236"/>
            <a:ext cx="6464632" cy="4673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16" y="2687285"/>
            <a:ext cx="4807116" cy="3635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53" y="5667707"/>
            <a:ext cx="4175330" cy="5864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453" y="4146961"/>
            <a:ext cx="811263" cy="5059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4" y="4194041"/>
            <a:ext cx="3714941" cy="29211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62877" y="4183138"/>
            <a:ext cx="1944307" cy="36368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62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6.4.2 </a:t>
            </a:r>
            <a:r>
              <a:rPr lang="ko-KR" altLang="en-US" dirty="0">
                <a:solidFill>
                  <a:srgbClr val="FFC000"/>
                </a:solidFill>
              </a:rPr>
              <a:t>가중치 감소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4" y="2149236"/>
            <a:ext cx="6464632" cy="4673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16" y="2687285"/>
            <a:ext cx="4807116" cy="3635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53" y="5667707"/>
            <a:ext cx="4175330" cy="5864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453" y="4146961"/>
            <a:ext cx="811263" cy="5059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4" y="4194041"/>
            <a:ext cx="3714941" cy="2921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84" y="4051158"/>
            <a:ext cx="3753043" cy="57788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62877" y="4357589"/>
            <a:ext cx="2084831" cy="18923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6.4.2 </a:t>
            </a:r>
            <a:r>
              <a:rPr lang="ko-KR" altLang="en-US" dirty="0" smtClean="0">
                <a:solidFill>
                  <a:srgbClr val="FF0000"/>
                </a:solidFill>
              </a:rPr>
              <a:t>가중치 감소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371023" y="5480094"/>
            <a:ext cx="472966" cy="334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616" y="782315"/>
            <a:ext cx="1320868" cy="122561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389941" y="1100932"/>
            <a:ext cx="599090" cy="29103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56" y="2112581"/>
            <a:ext cx="5045008" cy="38987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37182"/>
            <a:ext cx="4981339" cy="38495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727" y="782315"/>
            <a:ext cx="1333023" cy="121930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848552" y="1127912"/>
            <a:ext cx="494895" cy="20937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0590756" y="2680570"/>
            <a:ext cx="25052" cy="48851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2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6.4.3 </a:t>
            </a:r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904773"/>
            <a:ext cx="10515600" cy="469800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모델이 복잡해지면 가중치 감소만으로 대응 어려움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드롭아웃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표현력을 높이면서 </a:t>
            </a:r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r>
              <a:rPr lang="ko-KR" altLang="en-US" dirty="0" smtClean="0">
                <a:solidFill>
                  <a:srgbClr val="0070C0"/>
                </a:solidFill>
              </a:rPr>
              <a:t> 억제 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은닉층의</a:t>
            </a:r>
            <a:r>
              <a:rPr lang="ko-KR" altLang="en-US" dirty="0" smtClean="0">
                <a:solidFill>
                  <a:srgbClr val="0070C0"/>
                </a:solidFill>
              </a:rPr>
              <a:t> 뉴런을 무작위 삭제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신호 전달 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원래는 </a:t>
            </a:r>
            <a:r>
              <a:rPr lang="en-US" altLang="ko-KR" dirty="0" smtClean="0">
                <a:solidFill>
                  <a:srgbClr val="0070C0"/>
                </a:solidFill>
              </a:rPr>
              <a:t>test</a:t>
            </a:r>
            <a:r>
              <a:rPr lang="ko-KR" altLang="en-US" dirty="0" smtClean="0">
                <a:solidFill>
                  <a:srgbClr val="0070C0"/>
                </a:solidFill>
              </a:rPr>
              <a:t>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삭제 안 한 비율을 곱하지만</a:t>
            </a:r>
            <a:r>
              <a:rPr lang="en-US" altLang="ko-KR" dirty="0" smtClean="0">
                <a:solidFill>
                  <a:srgbClr val="0070C0"/>
                </a:solidFill>
              </a:rPr>
              <a:t>, “</a:t>
            </a:r>
            <a:r>
              <a:rPr lang="en-US" altLang="ko-KR" dirty="0" err="1" smtClean="0">
                <a:solidFill>
                  <a:srgbClr val="0070C0"/>
                </a:solidFill>
              </a:rPr>
              <a:t>train_flg</a:t>
            </a:r>
            <a:r>
              <a:rPr lang="en-US" altLang="ko-KR" dirty="0" smtClean="0">
                <a:solidFill>
                  <a:srgbClr val="0070C0"/>
                </a:solidFill>
              </a:rPr>
              <a:t>” </a:t>
            </a:r>
            <a:r>
              <a:rPr lang="ko-KR" altLang="en-US" dirty="0" smtClean="0">
                <a:solidFill>
                  <a:srgbClr val="0070C0"/>
                </a:solidFill>
              </a:rPr>
              <a:t>이용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훈련 시</a:t>
            </a:r>
            <a:r>
              <a:rPr lang="en-US" altLang="ko-KR" dirty="0" smtClean="0">
                <a:solidFill>
                  <a:srgbClr val="0070C0"/>
                </a:solidFill>
              </a:rPr>
              <a:t>”, </a:t>
            </a:r>
            <a:r>
              <a:rPr lang="en-US" altLang="ko-KR" dirty="0" err="1" smtClean="0">
                <a:solidFill>
                  <a:srgbClr val="0070C0"/>
                </a:solidFill>
              </a:rPr>
              <a:t>self.mask</a:t>
            </a:r>
            <a:r>
              <a:rPr lang="ko-KR" altLang="en-US" dirty="0" smtClean="0">
                <a:solidFill>
                  <a:srgbClr val="0070C0"/>
                </a:solidFill>
              </a:rPr>
              <a:t>에 삭제 할 뉴런 </a:t>
            </a:r>
            <a:r>
              <a:rPr lang="en-US" altLang="ko-KR" dirty="0" smtClean="0">
                <a:solidFill>
                  <a:srgbClr val="0070C0"/>
                </a:solidFill>
              </a:rPr>
              <a:t>false</a:t>
            </a:r>
            <a:r>
              <a:rPr lang="ko-KR" altLang="en-US" dirty="0" smtClean="0">
                <a:solidFill>
                  <a:srgbClr val="0070C0"/>
                </a:solidFill>
              </a:rPr>
              <a:t>로 표시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dropout_ratio</a:t>
            </a:r>
            <a:r>
              <a:rPr lang="ko-KR" altLang="en-US" dirty="0" smtClean="0">
                <a:solidFill>
                  <a:srgbClr val="0070C0"/>
                </a:solidFill>
              </a:rPr>
              <a:t>보다 큰 원소만 </a:t>
            </a:r>
            <a:r>
              <a:rPr lang="en-US" altLang="ko-KR" dirty="0" smtClean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en-US" altLang="ko-KR" dirty="0" smtClean="0">
                <a:solidFill>
                  <a:srgbClr val="0070C0"/>
                </a:solidFill>
              </a:rPr>
              <a:t>”, </a:t>
            </a:r>
            <a:r>
              <a:rPr lang="en-US" altLang="ko-KR" dirty="0" err="1" smtClean="0">
                <a:solidFill>
                  <a:srgbClr val="0070C0"/>
                </a:solidFill>
              </a:rPr>
              <a:t>ReLu</a:t>
            </a:r>
            <a:r>
              <a:rPr lang="ko-KR" altLang="en-US" dirty="0" smtClean="0">
                <a:solidFill>
                  <a:srgbClr val="0070C0"/>
                </a:solidFill>
              </a:rPr>
              <a:t>와 같다</a:t>
            </a:r>
            <a:r>
              <a:rPr lang="en-US" altLang="ko-KR" dirty="0" smtClean="0">
                <a:solidFill>
                  <a:srgbClr val="0070C0"/>
                </a:solidFill>
              </a:rPr>
              <a:t>. -&gt; </a:t>
            </a:r>
            <a:r>
              <a:rPr lang="ko-KR" altLang="en-US" dirty="0" err="1" smtClean="0">
                <a:solidFill>
                  <a:srgbClr val="0070C0"/>
                </a:solidFill>
              </a:rPr>
              <a:t>순전파</a:t>
            </a:r>
            <a:r>
              <a:rPr lang="ko-KR" altLang="en-US" dirty="0" smtClean="0">
                <a:solidFill>
                  <a:srgbClr val="0070C0"/>
                </a:solidFill>
              </a:rPr>
              <a:t> 통과 안한 뉴런 신호 차단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무작위 삭제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err="1" smtClean="0">
                <a:solidFill>
                  <a:srgbClr val="FFC000"/>
                </a:solidFill>
              </a:rPr>
              <a:t>배치단위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매번 다른 모델 학습 </a:t>
            </a:r>
            <a:r>
              <a:rPr lang="en-US" altLang="ko-KR" dirty="0" smtClean="0">
                <a:solidFill>
                  <a:srgbClr val="0070C0"/>
                </a:solidFill>
              </a:rPr>
              <a:t>= “</a:t>
            </a:r>
            <a:r>
              <a:rPr lang="ko-KR" altLang="en-US" dirty="0" smtClean="0">
                <a:solidFill>
                  <a:srgbClr val="0070C0"/>
                </a:solidFill>
              </a:rPr>
              <a:t>앙상블 학습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test</a:t>
            </a:r>
            <a:r>
              <a:rPr lang="ko-KR" altLang="en-US" dirty="0" smtClean="0">
                <a:solidFill>
                  <a:srgbClr val="0070C0"/>
                </a:solidFill>
              </a:rPr>
              <a:t>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각 네트워크의 출력 평균 내는 앙상블</a:t>
            </a:r>
            <a:r>
              <a:rPr lang="en-US" altLang="ko-KR" dirty="0" smtClean="0">
                <a:solidFill>
                  <a:srgbClr val="0070C0"/>
                </a:solidFill>
              </a:rPr>
              <a:t> = </a:t>
            </a:r>
            <a:r>
              <a:rPr lang="ko-KR" altLang="en-US" dirty="0" smtClean="0">
                <a:solidFill>
                  <a:srgbClr val="0070C0"/>
                </a:solidFill>
              </a:rPr>
              <a:t>삭제 비율 곱하는 </a:t>
            </a:r>
            <a:r>
              <a:rPr lang="ko-KR" altLang="en-US" dirty="0" err="1" smtClean="0">
                <a:solidFill>
                  <a:srgbClr val="0070C0"/>
                </a:solidFill>
              </a:rPr>
              <a:t>드롭아웃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즉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하나의 네트워크로 앙상블 학습과 같은 효과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i0.wp.com/blog.skby.net/wp-content/uploads/2018/12/1-39.png?resize=438%2C2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03" y="50832"/>
            <a:ext cx="3492637" cy="17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7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73" y="716623"/>
            <a:ext cx="2765927" cy="25972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12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6.4.3 </a:t>
            </a:r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78" y="716624"/>
            <a:ext cx="6102664" cy="2597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678" y="3313907"/>
            <a:ext cx="8217322" cy="20257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413" y="2371403"/>
            <a:ext cx="4249242" cy="234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149" y="5339661"/>
            <a:ext cx="8110851" cy="8382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78" y="5212654"/>
            <a:ext cx="106472" cy="9652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01285" y="1983901"/>
            <a:ext cx="1358127" cy="22694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25002" y="1545244"/>
            <a:ext cx="1572201" cy="22718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87385" y="5933636"/>
            <a:ext cx="1572201" cy="22718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973485" y="857430"/>
            <a:ext cx="1614107" cy="28822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26066" y="2661780"/>
            <a:ext cx="983039" cy="21371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48121"/>
            <a:ext cx="4225617" cy="27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64" y="915865"/>
            <a:ext cx="3245648" cy="36831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12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6.4.3 </a:t>
            </a:r>
            <a:r>
              <a:rPr lang="ko-KR" altLang="en-US" dirty="0" err="1" smtClean="0">
                <a:solidFill>
                  <a:srgbClr val="FFC000"/>
                </a:solidFill>
              </a:rPr>
              <a:t>드롭아웃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72" y="915864"/>
            <a:ext cx="5645440" cy="3683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472" y="4599053"/>
            <a:ext cx="8560240" cy="219721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5562856" y="1933338"/>
            <a:ext cx="1734855" cy="30808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6987" y="5010082"/>
            <a:ext cx="2064707" cy="28023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011694" y="5009974"/>
            <a:ext cx="2578018" cy="28034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27" y="4389492"/>
            <a:ext cx="444523" cy="209561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44133" y="4131733"/>
            <a:ext cx="2212623" cy="51364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44" y="0"/>
            <a:ext cx="887855" cy="544325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387176" y="2522706"/>
            <a:ext cx="438411" cy="25469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17101"/>
          <a:stretch/>
        </p:blipFill>
        <p:spPr>
          <a:xfrm>
            <a:off x="0" y="0"/>
            <a:ext cx="6284342" cy="2818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5333"/>
          <a:stretch/>
        </p:blipFill>
        <p:spPr>
          <a:xfrm>
            <a:off x="39511" y="2813231"/>
            <a:ext cx="6355644" cy="2628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36423"/>
            <a:ext cx="7102699" cy="142157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054"/>
            <a:ext cx="141103" cy="3174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248" y="1757436"/>
            <a:ext cx="7065752" cy="2504688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077464" y="1315156"/>
            <a:ext cx="3172803" cy="22577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81597" y="2296928"/>
            <a:ext cx="3172803" cy="22577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91343" y="3078149"/>
            <a:ext cx="3042213" cy="19563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7686" y="6439951"/>
            <a:ext cx="1857647" cy="22577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07843" y="2721626"/>
            <a:ext cx="1117744" cy="23041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64" y="915865"/>
            <a:ext cx="3245648" cy="36831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12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6.4.3 </a:t>
            </a:r>
            <a:r>
              <a:rPr lang="ko-KR" altLang="en-US" dirty="0" err="1" smtClean="0">
                <a:solidFill>
                  <a:srgbClr val="FFC000"/>
                </a:solidFill>
              </a:rPr>
              <a:t>드롭아웃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72" y="915864"/>
            <a:ext cx="5645440" cy="3683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472" y="4599053"/>
            <a:ext cx="8560240" cy="219721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5562856" y="1933338"/>
            <a:ext cx="1734855" cy="30808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6987" y="5010082"/>
            <a:ext cx="2064707" cy="28023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011694" y="5009974"/>
            <a:ext cx="2578018" cy="28034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27" y="4389492"/>
            <a:ext cx="444523" cy="209561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44133" y="4131733"/>
            <a:ext cx="2212623" cy="51364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6.1.4 </a:t>
            </a:r>
            <a:r>
              <a:rPr lang="ko-KR" altLang="en-US" dirty="0" smtClean="0">
                <a:solidFill>
                  <a:srgbClr val="FFC000"/>
                </a:solidFill>
              </a:rPr>
              <a:t>모멘텀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05" y="1690688"/>
            <a:ext cx="4654789" cy="440077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768605" y="5516845"/>
            <a:ext cx="394321" cy="23425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12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6.4.3 </a:t>
            </a:r>
            <a:r>
              <a:rPr lang="ko-KR" altLang="en-US" dirty="0" err="1" smtClean="0">
                <a:solidFill>
                  <a:srgbClr val="FF0000"/>
                </a:solidFill>
              </a:rPr>
              <a:t>드롭아웃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1" y="980369"/>
            <a:ext cx="4692891" cy="1581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784" y="2436179"/>
            <a:ext cx="5518992" cy="426348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22822" y="6092644"/>
            <a:ext cx="1010556" cy="3843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491622" y="5579452"/>
            <a:ext cx="1010556" cy="6393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92" y="3092451"/>
            <a:ext cx="4685490" cy="36072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75650" y="2607337"/>
            <a:ext cx="5103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차이도 줄었고 훈련 정확도도 줄었다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!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54" y="2915658"/>
            <a:ext cx="1301817" cy="1587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583" y="2877556"/>
            <a:ext cx="3562533" cy="1968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368" y="2299060"/>
            <a:ext cx="4986810" cy="137119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2739873" y="2832100"/>
            <a:ext cx="1120927" cy="26035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2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적절한 </a:t>
            </a:r>
            <a:r>
              <a:rPr lang="ko-KR" altLang="en-US" dirty="0" err="1" smtClean="0"/>
              <a:t>하이퍼파라미터</a:t>
            </a:r>
            <a:r>
              <a:rPr lang="ko-KR" altLang="en-US" dirty="0" smtClean="0"/>
              <a:t> 값 찾기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904773"/>
            <a:ext cx="10515600" cy="4698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각 층의 뉴런 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배치 크기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매개변수 갱신 시 </a:t>
            </a:r>
            <a:r>
              <a:rPr lang="ko-KR" altLang="en-US" dirty="0" err="1" smtClean="0">
                <a:solidFill>
                  <a:srgbClr val="0070C0"/>
                </a:solidFill>
              </a:rPr>
              <a:t>학습률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감소 계수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층 개수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err="1" smtClean="0">
                <a:solidFill>
                  <a:srgbClr val="FFC000"/>
                </a:solidFill>
              </a:rPr>
              <a:t>손실함수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err="1" smtClean="0">
                <a:solidFill>
                  <a:srgbClr val="FFC000"/>
                </a:solidFill>
              </a:rPr>
              <a:t>에폭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</a:rPr>
              <a:t>훈련 횟수</a:t>
            </a:r>
            <a:r>
              <a:rPr lang="en-US" altLang="ko-KR" dirty="0" smtClean="0">
                <a:solidFill>
                  <a:srgbClr val="FFC000"/>
                </a:solidFill>
              </a:rPr>
              <a:t>), </a:t>
            </a:r>
            <a:r>
              <a:rPr lang="ko-KR" altLang="en-US" dirty="0" err="1" smtClean="0">
                <a:solidFill>
                  <a:srgbClr val="FFC000"/>
                </a:solidFill>
              </a:rPr>
              <a:t>드롭아웃</a:t>
            </a:r>
            <a:r>
              <a:rPr lang="ko-KR" altLang="en-US" dirty="0" smtClean="0">
                <a:solidFill>
                  <a:srgbClr val="FFC000"/>
                </a:solidFill>
              </a:rPr>
              <a:t> 비율 등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모멘텀 계수는 거의 </a:t>
            </a:r>
            <a:r>
              <a:rPr lang="en-US" altLang="ko-KR" dirty="0" smtClean="0">
                <a:solidFill>
                  <a:srgbClr val="FFC000"/>
                </a:solidFill>
              </a:rPr>
              <a:t>0.9</a:t>
            </a:r>
            <a:r>
              <a:rPr lang="ko-KR" altLang="en-US" dirty="0" smtClean="0">
                <a:solidFill>
                  <a:srgbClr val="FFC000"/>
                </a:solidFill>
              </a:rPr>
              <a:t>로 고정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</a:rPr>
              <a:t>아담은 </a:t>
            </a:r>
            <a:r>
              <a:rPr lang="en-US" altLang="ko-KR" dirty="0" smtClean="0">
                <a:solidFill>
                  <a:srgbClr val="FFC000"/>
                </a:solidFill>
              </a:rPr>
              <a:t>0.9/0.999</a:t>
            </a:r>
            <a:r>
              <a:rPr lang="ko-KR" altLang="en-US" dirty="0" smtClean="0">
                <a:solidFill>
                  <a:srgbClr val="FFC000"/>
                </a:solidFill>
              </a:rPr>
              <a:t>로</a:t>
            </a:r>
            <a:endParaRPr lang="en-US" altLang="ko-KR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6.5.1 </a:t>
            </a:r>
            <a:r>
              <a:rPr lang="ko-KR" altLang="en-US" dirty="0" smtClean="0"/>
              <a:t>검증 데이터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904773"/>
            <a:ext cx="10515600" cy="4698000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성능 평가 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시험 데이터 적용해선 안된다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값이 시험 데이터에 </a:t>
            </a:r>
            <a:r>
              <a:rPr lang="ko-KR" altLang="en-US" dirty="0" err="1" smtClean="0">
                <a:solidFill>
                  <a:srgbClr val="0070C0"/>
                </a:solidFill>
              </a:rPr>
              <a:t>오버피팅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범용</a:t>
            </a:r>
            <a:r>
              <a:rPr lang="en-US" altLang="ko-KR" dirty="0" smtClean="0">
                <a:solidFill>
                  <a:srgbClr val="0070C0"/>
                </a:solidFill>
              </a:rPr>
              <a:t>x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1) </a:t>
            </a:r>
            <a:r>
              <a:rPr lang="ko-KR" altLang="en-US" dirty="0" smtClean="0">
                <a:solidFill>
                  <a:srgbClr val="0070C0"/>
                </a:solidFill>
              </a:rPr>
              <a:t>훈련 데이터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매개변수 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2) </a:t>
            </a:r>
            <a:r>
              <a:rPr lang="ko-KR" altLang="en-US" dirty="0" smtClean="0">
                <a:solidFill>
                  <a:srgbClr val="0070C0"/>
                </a:solidFill>
              </a:rPr>
              <a:t>검증 데이터</a:t>
            </a:r>
            <a:r>
              <a:rPr lang="en-US" altLang="ko-KR" dirty="0" smtClean="0">
                <a:solidFill>
                  <a:srgbClr val="0070C0"/>
                </a:solidFill>
              </a:rPr>
              <a:t>validation data :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조정용</a:t>
            </a:r>
            <a:r>
              <a:rPr lang="ko-KR" altLang="en-US" dirty="0" smtClean="0">
                <a:solidFill>
                  <a:srgbClr val="0070C0"/>
                </a:solidFill>
              </a:rPr>
              <a:t> 데이터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3) </a:t>
            </a:r>
            <a:r>
              <a:rPr lang="ko-KR" altLang="en-US" dirty="0" smtClean="0">
                <a:solidFill>
                  <a:srgbClr val="0070C0"/>
                </a:solidFill>
              </a:rPr>
              <a:t>시험 데이터 </a:t>
            </a:r>
            <a:r>
              <a:rPr lang="en-US" altLang="ko-KR" dirty="0" smtClean="0">
                <a:solidFill>
                  <a:srgbClr val="0070C0"/>
                </a:solidFill>
              </a:rPr>
              <a:t>: generalization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훈련 데이터의 </a:t>
            </a:r>
            <a:r>
              <a:rPr lang="en-US" altLang="ko-KR" dirty="0" smtClean="0">
                <a:solidFill>
                  <a:srgbClr val="0070C0"/>
                </a:solidFill>
              </a:rPr>
              <a:t>20% </a:t>
            </a:r>
            <a:r>
              <a:rPr lang="ko-KR" altLang="en-US" dirty="0" smtClean="0">
                <a:solidFill>
                  <a:srgbClr val="0070C0"/>
                </a:solidFill>
              </a:rPr>
              <a:t>정도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분리 전 </a:t>
            </a:r>
            <a:r>
              <a:rPr lang="en-US" altLang="ko-KR" dirty="0" smtClean="0">
                <a:solidFill>
                  <a:srgbClr val="0070C0"/>
                </a:solidFill>
              </a:rPr>
              <a:t>shuffle! &lt;- 0~9 </a:t>
            </a:r>
            <a:r>
              <a:rPr lang="ko-KR" altLang="en-US" dirty="0" smtClean="0">
                <a:solidFill>
                  <a:srgbClr val="0070C0"/>
                </a:solidFill>
              </a:rPr>
              <a:t>순서대로 </a:t>
            </a:r>
            <a:r>
              <a:rPr lang="ko-KR" altLang="en-US" dirty="0" err="1" smtClean="0">
                <a:solidFill>
                  <a:srgbClr val="0070C0"/>
                </a:solidFill>
              </a:rPr>
              <a:t>정렬돼있는</a:t>
            </a:r>
            <a:r>
              <a:rPr lang="ko-KR" altLang="en-US" dirty="0" smtClean="0">
                <a:solidFill>
                  <a:srgbClr val="0070C0"/>
                </a:solidFill>
              </a:rPr>
              <a:t> 등 데이터 치우침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C000"/>
                </a:solidFill>
              </a:rPr>
              <a:t>overfitting (</a:t>
            </a:r>
            <a:r>
              <a:rPr lang="ko-KR" altLang="en-US" dirty="0" smtClean="0">
                <a:solidFill>
                  <a:srgbClr val="FFC000"/>
                </a:solidFill>
              </a:rPr>
              <a:t>순서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</a:rPr>
              <a:t>데이터 분포 치우침</a:t>
            </a:r>
            <a:r>
              <a:rPr lang="en-US" altLang="ko-KR" dirty="0" smtClean="0">
                <a:solidFill>
                  <a:srgbClr val="FFC000"/>
                </a:solidFill>
              </a:rPr>
              <a:t>-&gt; </a:t>
            </a:r>
            <a:r>
              <a:rPr lang="ko-KR" altLang="en-US" dirty="0" smtClean="0">
                <a:solidFill>
                  <a:srgbClr val="FFC000"/>
                </a:solidFill>
              </a:rPr>
              <a:t>특정 패턴 학습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35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6.5.1 </a:t>
            </a:r>
            <a:r>
              <a:rPr lang="ko-KR" altLang="en-US" dirty="0" smtClean="0">
                <a:solidFill>
                  <a:srgbClr val="FFC000"/>
                </a:solidFill>
              </a:rPr>
              <a:t>검증 데이터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4" y="1546116"/>
            <a:ext cx="4988095" cy="482928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980463" y="2508250"/>
            <a:ext cx="2791798" cy="29845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99" y="2708275"/>
            <a:ext cx="6470302" cy="195992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320813" y="3244850"/>
            <a:ext cx="2058137" cy="26035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75600" y="3721100"/>
            <a:ext cx="323850" cy="2286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blog.kakaocdn.net/dn/bzmcrt/btrcgPOE9WH/hgTPIFIAjosmeUs6Jsh5K1/im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8"/>
          <a:stretch/>
        </p:blipFill>
        <p:spPr bwMode="auto">
          <a:xfrm>
            <a:off x="4295775" y="5074497"/>
            <a:ext cx="3600450" cy="17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800" y="6486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6.5.2 </a:t>
            </a:r>
            <a:r>
              <a:rPr lang="ko-KR" altLang="en-US" dirty="0" err="1" smtClean="0"/>
              <a:t>하이퍼파라미터</a:t>
            </a:r>
            <a:r>
              <a:rPr lang="ko-KR" altLang="en-US" dirty="0" smtClean="0"/>
              <a:t> 최적화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49300" y="1269773"/>
            <a:ext cx="10515600" cy="4698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최적 값이 존재하는 범위를 조금씩 줄여나간다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err="1" smtClean="0">
                <a:solidFill>
                  <a:srgbClr val="0070C0"/>
                </a:solidFill>
              </a:rPr>
              <a:t>대락적인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범위를 설정하고 무작위로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샘플링 후 정확도 평가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solidFill>
                  <a:srgbClr val="0070C0"/>
                </a:solidFill>
              </a:rPr>
              <a:t>범위</a:t>
            </a:r>
            <a:r>
              <a:rPr lang="en-US" altLang="ko-KR" dirty="0" smtClean="0">
                <a:solidFill>
                  <a:srgbClr val="0070C0"/>
                </a:solidFill>
              </a:rPr>
              <a:t>&gt; 0.001~1.000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단위 </a:t>
            </a:r>
            <a:r>
              <a:rPr lang="en-US" altLang="ko-KR" dirty="0" smtClean="0">
                <a:solidFill>
                  <a:srgbClr val="0070C0"/>
                </a:solidFill>
              </a:rPr>
              <a:t>: 10</a:t>
            </a:r>
            <a:r>
              <a:rPr lang="ko-KR" altLang="en-US" dirty="0" smtClean="0">
                <a:solidFill>
                  <a:srgbClr val="0070C0"/>
                </a:solidFill>
              </a:rPr>
              <a:t>의 거듭제곱</a:t>
            </a:r>
            <a:r>
              <a:rPr lang="en-US" altLang="ko-KR" dirty="0" smtClean="0">
                <a:solidFill>
                  <a:srgbClr val="0070C0"/>
                </a:solidFill>
              </a:rPr>
              <a:t>(10^-3~10^3) -&gt; ‘</a:t>
            </a:r>
            <a:r>
              <a:rPr lang="ko-KR" altLang="en-US" dirty="0" smtClean="0">
                <a:solidFill>
                  <a:srgbClr val="0070C0"/>
                </a:solidFill>
              </a:rPr>
              <a:t>로그 스케일로 지정</a:t>
            </a:r>
            <a:r>
              <a:rPr lang="en-US" altLang="ko-KR" dirty="0" smtClean="0">
                <a:solidFill>
                  <a:srgbClr val="0070C0"/>
                </a:solidFill>
              </a:rPr>
              <a:t>’!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규칙적 탐색</a:t>
            </a:r>
            <a:r>
              <a:rPr lang="en-US" altLang="ko-KR" dirty="0" smtClean="0">
                <a:solidFill>
                  <a:srgbClr val="0070C0"/>
                </a:solidFill>
              </a:rPr>
              <a:t>(grid search)</a:t>
            </a:r>
            <a:r>
              <a:rPr lang="ko-KR" altLang="en-US" dirty="0" smtClean="0">
                <a:solidFill>
                  <a:srgbClr val="0070C0"/>
                </a:solidFill>
              </a:rPr>
              <a:t>보다 무작위 샘플링 탐색이 좋다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하이퍼파라미터마다</a:t>
            </a:r>
            <a:r>
              <a:rPr lang="ko-KR" altLang="en-US" dirty="0" smtClean="0">
                <a:solidFill>
                  <a:srgbClr val="0070C0"/>
                </a:solidFill>
              </a:rPr>
              <a:t> 최종 정확도에 미치는 영향력이 다르기 때문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>
                <a:solidFill>
                  <a:srgbClr val="FFC000"/>
                </a:solidFill>
              </a:rPr>
              <a:t>탐색할 </a:t>
            </a:r>
            <a:r>
              <a:rPr lang="ko-KR" altLang="en-US" sz="2000" dirty="0" err="1">
                <a:solidFill>
                  <a:srgbClr val="FFC000"/>
                </a:solidFill>
              </a:rPr>
              <a:t>하이퍼파라미터의</a:t>
            </a:r>
            <a:r>
              <a:rPr lang="ko-KR" altLang="en-US" sz="2000" dirty="0">
                <a:solidFill>
                  <a:srgbClr val="FFC000"/>
                </a:solidFill>
              </a:rPr>
              <a:t> 범위를 정해 두고 그 안에서 일정한 간격으로 값을 대입해보는 방식이다</a:t>
            </a:r>
            <a:r>
              <a:rPr lang="en-US" altLang="ko-KR" sz="2000" dirty="0">
                <a:solidFill>
                  <a:srgbClr val="FFC000"/>
                </a:solidFill>
              </a:rPr>
              <a:t>.</a:t>
            </a:r>
            <a:r>
              <a:rPr lang="ko-KR" altLang="en-US" sz="2000" dirty="0">
                <a:solidFill>
                  <a:srgbClr val="FFC000"/>
                </a:solidFill>
              </a:rPr>
              <a:t>그러나 </a:t>
            </a:r>
            <a:r>
              <a:rPr lang="ko-KR" altLang="en-US" sz="2000" dirty="0" err="1">
                <a:solidFill>
                  <a:srgbClr val="FFC000"/>
                </a:solidFill>
              </a:rPr>
              <a:t>하이퍼파라미터의</a:t>
            </a:r>
            <a:r>
              <a:rPr lang="ko-KR" altLang="en-US" sz="2000" dirty="0">
                <a:solidFill>
                  <a:srgbClr val="FFC000"/>
                </a:solidFill>
              </a:rPr>
              <a:t> 개수에 따라 계산해야 할 차원이 기하급수적으로 늘어나기 때문에 탐색에 시간이 매우 오래 걸리고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효율이 </a:t>
            </a:r>
            <a:r>
              <a:rPr lang="ko-KR" altLang="en-US" sz="2000" dirty="0" smtClean="0">
                <a:solidFill>
                  <a:srgbClr val="FFC000"/>
                </a:solidFill>
              </a:rPr>
              <a:t>떨어진다</a:t>
            </a:r>
            <a:endParaRPr lang="en-US" altLang="ko-KR" sz="2000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blog.kakaocdn.net/dn/bzmcrt/btrcgPOE9WH/hgTPIFIAjosmeUs6Jsh5K1/im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8"/>
          <a:stretch/>
        </p:blipFill>
        <p:spPr bwMode="auto">
          <a:xfrm>
            <a:off x="8058150" y="0"/>
            <a:ext cx="3600450" cy="17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800" y="6486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6.5.2 </a:t>
            </a:r>
            <a:r>
              <a:rPr lang="ko-KR" altLang="en-US" dirty="0" err="1" smtClean="0"/>
              <a:t>하이퍼파라미터</a:t>
            </a:r>
            <a:r>
              <a:rPr lang="ko-KR" altLang="en-US" dirty="0" smtClean="0"/>
              <a:t> 최적화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87400" y="1390423"/>
            <a:ext cx="10515600" cy="5086577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오래걸림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에폭</a:t>
            </a:r>
            <a:r>
              <a:rPr lang="ko-KR" altLang="en-US" dirty="0" smtClean="0">
                <a:solidFill>
                  <a:srgbClr val="0070C0"/>
                </a:solidFill>
              </a:rPr>
              <a:t> 작게 해서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회 평가에 걸리는 시간 단축해야 효과적이다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베이즈</a:t>
            </a:r>
            <a:r>
              <a:rPr lang="ko-KR" altLang="en-US" dirty="0" smtClean="0">
                <a:solidFill>
                  <a:srgbClr val="0070C0"/>
                </a:solidFill>
              </a:rPr>
              <a:t> 최적화 </a:t>
            </a:r>
            <a:r>
              <a:rPr lang="en-US" altLang="ko-KR" dirty="0" smtClean="0">
                <a:solidFill>
                  <a:srgbClr val="0070C0"/>
                </a:solidFill>
              </a:rPr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엄밀하고 효율적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FFC000"/>
                </a:solidFill>
              </a:rPr>
              <a:t>미지의 </a:t>
            </a:r>
            <a:r>
              <a:rPr lang="ko-KR" altLang="en-US" dirty="0" err="1">
                <a:solidFill>
                  <a:srgbClr val="FFC000"/>
                </a:solidFill>
              </a:rPr>
              <a:t>목적함수</a:t>
            </a:r>
            <a:r>
              <a:rPr lang="en-US" altLang="ko-KR" dirty="0">
                <a:solidFill>
                  <a:srgbClr val="FFC000"/>
                </a:solidFill>
              </a:rPr>
              <a:t>(Objective Function)</a:t>
            </a:r>
            <a:r>
              <a:rPr lang="ko-KR" altLang="en-US" dirty="0">
                <a:solidFill>
                  <a:srgbClr val="FFC000"/>
                </a:solidFill>
              </a:rPr>
              <a:t>를 최대화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혹은 최소화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r>
              <a:rPr lang="ko-KR" altLang="en-US" dirty="0">
                <a:solidFill>
                  <a:srgbClr val="FFC000"/>
                </a:solidFill>
              </a:rPr>
              <a:t>하는 </a:t>
            </a:r>
            <a:r>
              <a:rPr lang="ko-KR" altLang="en-US" dirty="0" err="1">
                <a:solidFill>
                  <a:srgbClr val="FFC000"/>
                </a:solidFill>
              </a:rPr>
              <a:t>최적해를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찾는 기법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0</a:t>
            </a:r>
            <a:r>
              <a:rPr lang="ko-KR" altLang="en-US" dirty="0" smtClean="0">
                <a:solidFill>
                  <a:srgbClr val="0070C0"/>
                </a:solidFill>
              </a:rPr>
              <a:t>단계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값의 범위 설정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로그스케일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단계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범위 내에서 </a:t>
            </a:r>
            <a:r>
              <a:rPr lang="ko-KR" altLang="en-US" dirty="0" err="1" smtClean="0">
                <a:solidFill>
                  <a:srgbClr val="0070C0"/>
                </a:solidFill>
              </a:rPr>
              <a:t>하이퍼파라미터</a:t>
            </a:r>
            <a:r>
              <a:rPr lang="ko-KR" altLang="en-US" dirty="0" smtClean="0">
                <a:solidFill>
                  <a:srgbClr val="0070C0"/>
                </a:solidFill>
              </a:rPr>
              <a:t> 값 무작위 추출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단계 </a:t>
            </a:r>
            <a:r>
              <a:rPr lang="en-US" altLang="ko-KR" dirty="0" smtClean="0">
                <a:solidFill>
                  <a:srgbClr val="0070C0"/>
                </a:solidFill>
              </a:rPr>
              <a:t>: 1</a:t>
            </a:r>
            <a:r>
              <a:rPr lang="ko-KR" altLang="en-US" dirty="0" smtClean="0">
                <a:solidFill>
                  <a:srgbClr val="0070C0"/>
                </a:solidFill>
              </a:rPr>
              <a:t>단계 </a:t>
            </a:r>
            <a:r>
              <a:rPr lang="ko-KR" altLang="en-US" dirty="0" err="1" smtClean="0">
                <a:solidFill>
                  <a:srgbClr val="0070C0"/>
                </a:solidFill>
              </a:rPr>
              <a:t>샘플링한</a:t>
            </a:r>
            <a:r>
              <a:rPr lang="ko-KR" altLang="en-US" dirty="0" smtClean="0">
                <a:solidFill>
                  <a:srgbClr val="0070C0"/>
                </a:solidFill>
              </a:rPr>
              <a:t> 것들로 학습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+ </a:t>
            </a:r>
            <a:r>
              <a:rPr lang="ko-KR" altLang="en-US" dirty="0" smtClean="0">
                <a:solidFill>
                  <a:srgbClr val="0070C0"/>
                </a:solidFill>
              </a:rPr>
              <a:t>검증 데이터로 정확도 평가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에폭은</a:t>
            </a:r>
            <a:r>
              <a:rPr lang="ko-KR" altLang="en-US" dirty="0" smtClean="0">
                <a:solidFill>
                  <a:srgbClr val="0070C0"/>
                </a:solidFill>
              </a:rPr>
              <a:t> 작게</a:t>
            </a:r>
            <a:r>
              <a:rPr lang="en-US" altLang="ko-KR" dirty="0" smtClean="0">
                <a:solidFill>
                  <a:srgbClr val="0070C0"/>
                </a:solidFill>
              </a:rPr>
              <a:t>!)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r>
              <a:rPr lang="ko-KR" altLang="en-US" dirty="0" smtClean="0">
                <a:solidFill>
                  <a:srgbClr val="0070C0"/>
                </a:solidFill>
              </a:rPr>
              <a:t>단계 </a:t>
            </a:r>
            <a:r>
              <a:rPr lang="en-US" altLang="ko-KR" dirty="0" smtClean="0">
                <a:solidFill>
                  <a:srgbClr val="0070C0"/>
                </a:solidFill>
              </a:rPr>
              <a:t>: 1</a:t>
            </a:r>
            <a:r>
              <a:rPr lang="ko-KR" altLang="en-US" dirty="0" smtClean="0">
                <a:solidFill>
                  <a:srgbClr val="0070C0"/>
                </a:solidFill>
              </a:rPr>
              <a:t>단계</a:t>
            </a:r>
            <a:r>
              <a:rPr lang="en-US" altLang="ko-KR" dirty="0" smtClean="0">
                <a:solidFill>
                  <a:srgbClr val="0070C0"/>
                </a:solidFill>
              </a:rPr>
              <a:t>&amp;2</a:t>
            </a:r>
            <a:r>
              <a:rPr lang="ko-KR" altLang="en-US" dirty="0" smtClean="0">
                <a:solidFill>
                  <a:srgbClr val="0070C0"/>
                </a:solidFill>
              </a:rPr>
              <a:t>단계 특정 횟수 반복 후 정확도 보고 범위 좁혀 나감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100" y="27441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6.5.3 </a:t>
            </a:r>
            <a:r>
              <a:rPr lang="ko-KR" altLang="en-US" dirty="0" err="1" smtClean="0"/>
              <a:t>하이퍼파라미터</a:t>
            </a:r>
            <a:r>
              <a:rPr lang="ko-KR" altLang="en-US" dirty="0" smtClean="0"/>
              <a:t> 최적화 구현하기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16142" y="1771423"/>
                <a:ext cx="10515600" cy="5086577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err="1" smtClean="0">
                    <a:solidFill>
                      <a:srgbClr val="0070C0"/>
                    </a:solidFill>
                  </a:rPr>
                  <a:t>학습률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가중치 감소 계수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e.g.,10^-3 ~ 10^3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로그 스케일 범위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 smtClean="0">
                    <a:solidFill>
                      <a:srgbClr val="0070C0"/>
                    </a:solidFill>
                  </a:rPr>
                  <a:t>	= 10 ** </a:t>
                </a:r>
                <a:r>
                  <a:rPr lang="en-US" altLang="ko-KR" dirty="0" err="1" smtClean="0">
                    <a:solidFill>
                      <a:srgbClr val="0070C0"/>
                    </a:solidFill>
                  </a:rPr>
                  <a:t>np.random.uniform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(-3, 3)</a:t>
                </a:r>
              </a:p>
              <a:p>
                <a:pPr lvl="1"/>
                <a:r>
                  <a:rPr lang="en-US" altLang="ko-KR" dirty="0" smtClean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최소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최대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개수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_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1)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	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다양한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하이퍼파라미터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값으로 학습을 반복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142" y="1771423"/>
                <a:ext cx="10515600" cy="5086577"/>
              </a:xfrm>
              <a:blipFill>
                <a:blip r:embed="rId3"/>
                <a:stretch>
                  <a:fillRect l="-1043" t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87" y="4448060"/>
            <a:ext cx="4495627" cy="149553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812452" y="4517044"/>
            <a:ext cx="1756748" cy="26450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9" y="4772127"/>
            <a:ext cx="6293173" cy="17971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108950" cy="91043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</a:rPr>
              <a:t>6.5.3 </a:t>
            </a:r>
            <a:r>
              <a:rPr lang="ko-KR" altLang="en-US" sz="3600" dirty="0" err="1" smtClean="0">
                <a:solidFill>
                  <a:srgbClr val="FFC000"/>
                </a:solidFill>
              </a:rPr>
              <a:t>하이퍼파라미터</a:t>
            </a:r>
            <a:r>
              <a:rPr lang="ko-KR" altLang="en-US" sz="3600" dirty="0" smtClean="0">
                <a:solidFill>
                  <a:srgbClr val="FFC000"/>
                </a:solidFill>
              </a:rPr>
              <a:t> 최적화 구현하기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29" y="803173"/>
            <a:ext cx="4711942" cy="396895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28234" y="3898899"/>
            <a:ext cx="1181100" cy="18203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526" y="1713603"/>
            <a:ext cx="7277474" cy="312436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61780" y="6326937"/>
            <a:ext cx="1576265" cy="24233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32400" y="4280685"/>
            <a:ext cx="275167" cy="22358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34708" y="3604846"/>
            <a:ext cx="1049215" cy="16705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9867" y="5463322"/>
            <a:ext cx="1036271" cy="21650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760"/>
            <a:ext cx="6178190" cy="39463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108950" cy="91043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6.5.3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하이퍼파라미터</a:t>
            </a:r>
            <a:r>
              <a:rPr lang="ko-KR" altLang="en-US" sz="3600" dirty="0" smtClean="0">
                <a:solidFill>
                  <a:srgbClr val="FF0000"/>
                </a:solidFill>
              </a:rPr>
              <a:t> 최적화 구현하기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12830" y="2244968"/>
            <a:ext cx="409755" cy="18756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08" y="910430"/>
            <a:ext cx="5284276" cy="52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760"/>
            <a:ext cx="6178190" cy="39463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108950" cy="91043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6.5.3 </a:t>
            </a:r>
            <a:r>
              <a:rPr lang="ko-KR" altLang="en-US" sz="3600" dirty="0" err="1" smtClean="0">
                <a:solidFill>
                  <a:srgbClr val="FF0000"/>
                </a:solidFill>
              </a:rPr>
              <a:t>하이퍼파라미터</a:t>
            </a:r>
            <a:r>
              <a:rPr lang="ko-KR" altLang="en-US" sz="3600" dirty="0" smtClean="0">
                <a:solidFill>
                  <a:srgbClr val="FF0000"/>
                </a:solidFill>
              </a:rPr>
              <a:t> 최적화 구현하기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12830" y="2244968"/>
            <a:ext cx="409755" cy="18756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72" y="1367861"/>
            <a:ext cx="6628228" cy="373753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463531" y="1367861"/>
            <a:ext cx="1769607" cy="23820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6.1.5 </a:t>
            </a:r>
            <a:r>
              <a:rPr lang="en-US" altLang="ko-KR" dirty="0" err="1" smtClean="0"/>
              <a:t>AdaGrad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C000"/>
                </a:solidFill>
              </a:rPr>
              <a:t>A</a:t>
            </a:r>
            <a:r>
              <a:rPr lang="en-US" altLang="ko-KR" dirty="0" smtClean="0">
                <a:solidFill>
                  <a:srgbClr val="FFC000"/>
                </a:solidFill>
              </a:rPr>
              <a:t>daptive </a:t>
            </a:r>
            <a:r>
              <a:rPr lang="en-US" altLang="ko-KR" dirty="0">
                <a:solidFill>
                  <a:srgbClr val="FFC000"/>
                </a:solidFill>
              </a:rPr>
              <a:t>G</a:t>
            </a:r>
            <a:r>
              <a:rPr lang="en-US" altLang="ko-KR" dirty="0" smtClean="0">
                <a:solidFill>
                  <a:srgbClr val="FFC000"/>
                </a:solidFill>
              </a:rPr>
              <a:t>radient</a:t>
            </a:r>
            <a:endParaRPr lang="ko-KR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00200"/>
                <a:ext cx="10838447" cy="45767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ko-KR" altLang="en-US" dirty="0" err="1" smtClean="0">
                    <a:solidFill>
                      <a:srgbClr val="0070C0"/>
                    </a:solidFill>
                  </a:rPr>
                  <a:t>학습률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감소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learning rate decay :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점차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각각의 매개변수에 적응적으로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adaptive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학습률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조정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altLang="ko-KR" dirty="0" smtClean="0">
                    <a:solidFill>
                      <a:srgbClr val="0070C0"/>
                    </a:solidFill>
                  </a:rPr>
                  <a:t> =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원소별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곱셈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h,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이전까지 누적 기울기 값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제곱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후 더해 줌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이를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1/</a:t>
                </a:r>
                <a:r>
                  <a:rPr lang="en-US" altLang="ko-KR" dirty="0" err="1" smtClean="0">
                    <a:solidFill>
                      <a:srgbClr val="0070C0"/>
                    </a:solidFill>
                  </a:rPr>
                  <a:t>sqrt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곱한다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.</a:t>
                </a: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즉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변화량이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크면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큰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grad)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학습률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낮춤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즉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오래 진행하면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학습률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더 낮아짐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0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돼서 갱신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x -&gt; “</a:t>
                </a:r>
                <a:r>
                  <a:rPr lang="en-US" altLang="ko-KR" dirty="0" err="1" smtClean="0">
                    <a:solidFill>
                      <a:srgbClr val="0070C0"/>
                    </a:solidFill>
                  </a:rPr>
                  <a:t>RMSProp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”</a:t>
                </a:r>
              </a:p>
              <a:p>
                <a:pPr lvl="1"/>
                <a:r>
                  <a:rPr lang="en-US" altLang="ko-KR" dirty="0">
                    <a:solidFill>
                      <a:srgbClr val="FFC000"/>
                    </a:solidFill>
                  </a:rPr>
                  <a:t>Root Mean Square Propagation </a:t>
                </a:r>
                <a:endParaRPr lang="en-US" altLang="ko-KR" dirty="0" smtClean="0">
                  <a:solidFill>
                    <a:srgbClr val="FFC00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지수이동평균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exponential moving average, EMA</a:t>
                </a: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먼 기울기 기하급수적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반영 감소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새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로운 기울기 정보 크게 반영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00200"/>
                <a:ext cx="10838447" cy="4576763"/>
              </a:xfrm>
              <a:blipFill>
                <a:blip r:embed="rId3"/>
                <a:stretch>
                  <a:fillRect l="-844" t="-3067"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/>
          <p:cNvSpPr/>
          <p:nvPr/>
        </p:nvSpPr>
        <p:spPr>
          <a:xfrm>
            <a:off x="8450799" y="3981967"/>
            <a:ext cx="457200" cy="46206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blog.kakaocdn.net/dn/bBv1aY/btqU933xBUV/hlJObqYtt5kTlaKOBg2BG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799" y="3650739"/>
            <a:ext cx="3741201" cy="201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10618487" y="5141861"/>
            <a:ext cx="573702" cy="5241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646" y="2516072"/>
            <a:ext cx="2997354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14222</TotalTime>
  <Words>3253</Words>
  <Application>Microsoft Office PowerPoint</Application>
  <PresentationFormat>와이드스크린</PresentationFormat>
  <Paragraphs>544</Paragraphs>
  <Slides>89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-apple-system</vt:lpstr>
      <vt:lpstr>Nanum Gothic</vt:lpstr>
      <vt:lpstr>Spoqa Han Sans</vt:lpstr>
      <vt:lpstr>맑은 고딕</vt:lpstr>
      <vt:lpstr>Arial</vt:lpstr>
      <vt:lpstr>Cambria Math</vt:lpstr>
      <vt:lpstr>Office 테마</vt:lpstr>
      <vt:lpstr>밑바닥부터 시작하는 딥러닝 -사이토 고키-  황의지</vt:lpstr>
      <vt:lpstr>CHAPTER 6. 학습 관련 기술들</vt:lpstr>
      <vt:lpstr>6.1 매개변수 갱신</vt:lpstr>
      <vt:lpstr>6.1.2 확률적 경사 하강법(SGD)</vt:lpstr>
      <vt:lpstr>6.1.3 SGD의 단점</vt:lpstr>
      <vt:lpstr>6.1.4 모멘텀</vt:lpstr>
      <vt:lpstr>6.1.4 모멘텀</vt:lpstr>
      <vt:lpstr>6.1.4 모멘텀</vt:lpstr>
      <vt:lpstr>6.1.5 AdaGrad Adaptive Gradient</vt:lpstr>
      <vt:lpstr>6.1.5 AdaGrad Adaptive Gradient</vt:lpstr>
      <vt:lpstr>6.1.6 Adam</vt:lpstr>
      <vt:lpstr>6.1.6 Adam</vt:lpstr>
      <vt:lpstr>6.1.7 어느 갱신 방법을 이용할 것인가?</vt:lpstr>
      <vt:lpstr>6.1.7 어느 갱신 방법을 이용할 것인가?</vt:lpstr>
      <vt:lpstr>6.1.7 어느 갱신 방법을 이용할 것인가?</vt:lpstr>
      <vt:lpstr>6.1.7 어느 갱신 방법을 이용할 것인가?</vt:lpstr>
      <vt:lpstr>6.1.7 어느 갱신 방법을 이용할 것인가?</vt:lpstr>
      <vt:lpstr>6.1.8 MNIST 데이터셋으로 본 갱신 방법 비교</vt:lpstr>
      <vt:lpstr>6.1.8 MNIST 데이터셋으로 본 갱신 방법 비교</vt:lpstr>
      <vt:lpstr>PowerPoint 프레젠테이션</vt:lpstr>
      <vt:lpstr>PowerPoint 프레젠테이션</vt:lpstr>
      <vt:lpstr>PowerPoint 프레젠테이션</vt:lpstr>
      <vt:lpstr>6.1.8 MNIST 데이터셋으로 본 갱신 방법 비교</vt:lpstr>
      <vt:lpstr>6.1.8 MNIST 데이터셋으로 본 갱신 방법 비교</vt:lpstr>
      <vt:lpstr>6.1.8 MNIST 데이터셋으로 본 갱신 방법 비교</vt:lpstr>
      <vt:lpstr>6.1.8 MNIST 데이터셋으로 본 갱신 방법 비교</vt:lpstr>
      <vt:lpstr>6.1.8 MNIST 데이터셋으로 본 갱신 방법 비교</vt:lpstr>
      <vt:lpstr>6.1.8 MNIST 데이터셋으로 본 갱신 방법 비교</vt:lpstr>
      <vt:lpstr>6.1.8 MNIST 데이터셋으로 본 갱신 방법 비교</vt:lpstr>
      <vt:lpstr>6.1.8 MNIST 데이터셋으로 본 갱신 방법 비교</vt:lpstr>
      <vt:lpstr>6.2 가중치의 초깃값</vt:lpstr>
      <vt:lpstr>6.2.1 초깃값을 0으로 하면?</vt:lpstr>
      <vt:lpstr>6.2.1 초깃값을 0으로 하면?</vt:lpstr>
      <vt:lpstr>6.2.2 은닉층의 활성화값 분포</vt:lpstr>
      <vt:lpstr>6.2.2 은닉층의 활성화값 분포</vt:lpstr>
      <vt:lpstr>6.2.2 은닉층의 활성화값 분포 - 1</vt:lpstr>
      <vt:lpstr>6.2.2 은닉층의 활성화값 분포 - 2 </vt:lpstr>
      <vt:lpstr>6.2.2 은닉층의 활성화값 분포 - 3</vt:lpstr>
      <vt:lpstr>6.2.2 은닉층의 활성화값 분포 - 3</vt:lpstr>
      <vt:lpstr>6.2.3 ReLu를 사용할 때의 가중치 초깃값</vt:lpstr>
      <vt:lpstr>6.2.3 ReLu를 사용할 때의 가중치 초깃값</vt:lpstr>
      <vt:lpstr>6.2.3 ReLu를 사용할 때의 가중치 초깃값</vt:lpstr>
      <vt:lpstr>6.2.3 ReLu를 사용할 때의 가중치 초깃값</vt:lpstr>
      <vt:lpstr>6.2.3 ReLu를 사용할 때의 가중치 초깃값</vt:lpstr>
      <vt:lpstr>6.2.3 ReLu를 사용할 때의 가중치 초깃값</vt:lpstr>
      <vt:lpstr>6.2.4 MNIST 데이터셋으로 본 가중치 초깃값 비교</vt:lpstr>
      <vt:lpstr>6.2.4 MNIST 데이터셋으로 본 가중치 초깃값 비교</vt:lpstr>
      <vt:lpstr>6.2.4 MNIST 데이터셋으로 본 가중치 초깃값 비교</vt:lpstr>
      <vt:lpstr>6.3 배치 정규화</vt:lpstr>
      <vt:lpstr>6.3.1 배치 정규화 알고리즘</vt:lpstr>
      <vt:lpstr>6.3.1 배치 정규화 알고리즘</vt:lpstr>
      <vt:lpstr>6.3.2 배치 정규화의 효과</vt:lpstr>
      <vt:lpstr>PowerPoint 프레젠테이션</vt:lpstr>
      <vt:lpstr>PowerPoint 프레젠테이션</vt:lpstr>
      <vt:lpstr>PowerPoint 프레젠테이션</vt:lpstr>
      <vt:lpstr>PowerPoint 프레젠테이션</vt:lpstr>
      <vt:lpstr>6.3.2 배치 정규화의 효과</vt:lpstr>
      <vt:lpstr>6.3.2 배치 정규화의 효과</vt:lpstr>
      <vt:lpstr>6.3.2 배치 정규화의 효과</vt:lpstr>
      <vt:lpstr>6.3.2 배치 정규화의 효과</vt:lpstr>
      <vt:lpstr>6.3.2 배치 정규화의 효과</vt:lpstr>
      <vt:lpstr>6.3.2 배치 정규화의 효과</vt:lpstr>
      <vt:lpstr>6.4.1 오버피팅</vt:lpstr>
      <vt:lpstr>6.4.1 오버피팅</vt:lpstr>
      <vt:lpstr>6.4.1 오버피팅</vt:lpstr>
      <vt:lpstr>6.4.1 오버피팅</vt:lpstr>
      <vt:lpstr>6.4.1 오버피팅</vt:lpstr>
      <vt:lpstr>6.4.1 오버피팅</vt:lpstr>
      <vt:lpstr>6.4.2 가중치 감소</vt:lpstr>
      <vt:lpstr>PowerPoint 프레젠테이션</vt:lpstr>
      <vt:lpstr>6.4.2 가중치 감소</vt:lpstr>
      <vt:lpstr>6.4.1 오버피팅</vt:lpstr>
      <vt:lpstr>6.4.2 가중치 감소</vt:lpstr>
      <vt:lpstr>6.4.2 가중치 감소</vt:lpstr>
      <vt:lpstr>6.4.3 드롭아웃</vt:lpstr>
      <vt:lpstr>6.4.3 드롭아웃</vt:lpstr>
      <vt:lpstr>6.4.3 드롭아웃</vt:lpstr>
      <vt:lpstr>PowerPoint 프레젠테이션</vt:lpstr>
      <vt:lpstr>6.4.3 드롭아웃</vt:lpstr>
      <vt:lpstr>6.4.3 드롭아웃</vt:lpstr>
      <vt:lpstr>6.5 적절한 하이퍼파라미터 값 찾기</vt:lpstr>
      <vt:lpstr>6.5.1 검증 데이터</vt:lpstr>
      <vt:lpstr>6.5.1 검증 데이터</vt:lpstr>
      <vt:lpstr>6.5.2 하이퍼파라미터 최적화</vt:lpstr>
      <vt:lpstr>6.5.2 하이퍼파라미터 최적화</vt:lpstr>
      <vt:lpstr>6.5.3 하이퍼파라미터 최적화 구현하기</vt:lpstr>
      <vt:lpstr>6.5.3 하이퍼파라미터 최적화 구현하기</vt:lpstr>
      <vt:lpstr>6.5.3 하이퍼파라미터 최적화 구현하기</vt:lpstr>
      <vt:lpstr>6.5.3 하이퍼파라미터 최적화 구현하기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707</cp:revision>
  <dcterms:created xsi:type="dcterms:W3CDTF">2024-01-23T12:02:33Z</dcterms:created>
  <dcterms:modified xsi:type="dcterms:W3CDTF">2024-02-21T03:39:22Z</dcterms:modified>
</cp:coreProperties>
</file>